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sldIdLst>
    <p:sldId id="256" r:id="rId2"/>
    <p:sldId id="410" r:id="rId3"/>
    <p:sldId id="355" r:id="rId4"/>
    <p:sldId id="309" r:id="rId5"/>
    <p:sldId id="370" r:id="rId6"/>
    <p:sldId id="385" r:id="rId7"/>
    <p:sldId id="418" r:id="rId8"/>
    <p:sldId id="388" r:id="rId9"/>
    <p:sldId id="312" r:id="rId10"/>
    <p:sldId id="412" r:id="rId11"/>
    <p:sldId id="314" r:id="rId12"/>
    <p:sldId id="393" r:id="rId13"/>
    <p:sldId id="394" r:id="rId14"/>
    <p:sldId id="315" r:id="rId15"/>
    <p:sldId id="316" r:id="rId16"/>
    <p:sldId id="317" r:id="rId17"/>
    <p:sldId id="318" r:id="rId18"/>
    <p:sldId id="319" r:id="rId19"/>
    <p:sldId id="320" r:id="rId20"/>
    <p:sldId id="321" r:id="rId21"/>
    <p:sldId id="322" r:id="rId22"/>
    <p:sldId id="324" r:id="rId23"/>
    <p:sldId id="384" r:id="rId24"/>
    <p:sldId id="389" r:id="rId25"/>
    <p:sldId id="419" r:id="rId26"/>
    <p:sldId id="325" r:id="rId27"/>
    <p:sldId id="413" r:id="rId28"/>
    <p:sldId id="326" r:id="rId29"/>
    <p:sldId id="327" r:id="rId30"/>
    <p:sldId id="354" r:id="rId31"/>
    <p:sldId id="328" r:id="rId32"/>
    <p:sldId id="329" r:id="rId33"/>
    <p:sldId id="330" r:id="rId34"/>
    <p:sldId id="331" r:id="rId35"/>
    <p:sldId id="332" r:id="rId36"/>
    <p:sldId id="396" r:id="rId37"/>
    <p:sldId id="395" r:id="rId38"/>
    <p:sldId id="390" r:id="rId39"/>
    <p:sldId id="383" r:id="rId40"/>
    <p:sldId id="398" r:id="rId41"/>
    <p:sldId id="401" r:id="rId42"/>
    <p:sldId id="420" r:id="rId43"/>
    <p:sldId id="402" r:id="rId44"/>
    <p:sldId id="403" r:id="rId45"/>
    <p:sldId id="386" r:id="rId46"/>
    <p:sldId id="416" r:id="rId47"/>
    <p:sldId id="417" r:id="rId48"/>
    <p:sldId id="372" r:id="rId49"/>
    <p:sldId id="373" r:id="rId50"/>
    <p:sldId id="374" r:id="rId51"/>
    <p:sldId id="375" r:id="rId52"/>
    <p:sldId id="376" r:id="rId53"/>
    <p:sldId id="400" r:id="rId54"/>
    <p:sldId id="378" r:id="rId55"/>
    <p:sldId id="379" r:id="rId56"/>
    <p:sldId id="333" r:id="rId57"/>
    <p:sldId id="382" r:id="rId58"/>
    <p:sldId id="404" r:id="rId59"/>
  </p:sldIdLst>
  <p:sldSz cx="9144000" cy="6858000" type="screen4x3"/>
  <p:notesSz cx="6781800" cy="99187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4D4D4D"/>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autoAdjust="0"/>
    <p:restoredTop sz="89272" autoAdjust="0"/>
  </p:normalViewPr>
  <p:slideViewPr>
    <p:cSldViewPr>
      <p:cViewPr varScale="1">
        <p:scale>
          <a:sx n="65" d="100"/>
          <a:sy n="65" d="100"/>
        </p:scale>
        <p:origin x="-732"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3" tIns="47711" rIns="95423" bIns="47711" numCol="1" anchor="t" anchorCtr="0" compatLnSpc="1">
            <a:prstTxWarp prst="textNoShape">
              <a:avLst/>
            </a:prstTxWarp>
          </a:bodyPr>
          <a:lstStyle>
            <a:lvl1pPr defTabSz="954088">
              <a:defRPr sz="1300"/>
            </a:lvl1pPr>
          </a:lstStyle>
          <a:p>
            <a:pPr>
              <a:defRPr/>
            </a:pPr>
            <a:endParaRPr lang="fr-FR"/>
          </a:p>
        </p:txBody>
      </p:sp>
      <p:sp>
        <p:nvSpPr>
          <p:cNvPr id="11267" name="Rectangle 3"/>
          <p:cNvSpPr>
            <a:spLocks noGrp="1" noChangeArrowheads="1"/>
          </p:cNvSpPr>
          <p:nvPr>
            <p:ph type="dt" idx="1"/>
          </p:nvPr>
        </p:nvSpPr>
        <p:spPr bwMode="auto">
          <a:xfrm>
            <a:off x="384175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3" tIns="47711" rIns="95423" bIns="47711" numCol="1" anchor="t" anchorCtr="0" compatLnSpc="1">
            <a:prstTxWarp prst="textNoShape">
              <a:avLst/>
            </a:prstTxWarp>
          </a:bodyPr>
          <a:lstStyle>
            <a:lvl1pPr algn="r" defTabSz="954088">
              <a:defRPr sz="1300"/>
            </a:lvl1pPr>
          </a:lstStyle>
          <a:p>
            <a:pPr>
              <a:defRPr/>
            </a:pPr>
            <a:endParaRPr lang="fr-FR"/>
          </a:p>
        </p:txBody>
      </p:sp>
      <p:sp>
        <p:nvSpPr>
          <p:cNvPr id="60420" name="Rectangle 4"/>
          <p:cNvSpPr>
            <a:spLocks noGrp="1" noRot="1" noChangeAspect="1" noChangeArrowheads="1" noTextEdit="1"/>
          </p:cNvSpPr>
          <p:nvPr>
            <p:ph type="sldImg" idx="2"/>
          </p:nvPr>
        </p:nvSpPr>
        <p:spPr bwMode="auto">
          <a:xfrm>
            <a:off x="912813" y="744538"/>
            <a:ext cx="4957762"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677863" y="4710113"/>
            <a:ext cx="5426075"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3" tIns="47711" rIns="95423" bIns="4771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1270" name="Rectangle 6"/>
          <p:cNvSpPr>
            <a:spLocks noGrp="1" noChangeArrowheads="1"/>
          </p:cNvSpPr>
          <p:nvPr>
            <p:ph type="ftr" sz="quarter" idx="4"/>
          </p:nvPr>
        </p:nvSpPr>
        <p:spPr bwMode="auto">
          <a:xfrm>
            <a:off x="0" y="9421813"/>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3" tIns="47711" rIns="95423" bIns="47711" numCol="1" anchor="b" anchorCtr="0" compatLnSpc="1">
            <a:prstTxWarp prst="textNoShape">
              <a:avLst/>
            </a:prstTxWarp>
          </a:bodyPr>
          <a:lstStyle>
            <a:lvl1pPr defTabSz="954088">
              <a:defRPr sz="1300"/>
            </a:lvl1pPr>
          </a:lstStyle>
          <a:p>
            <a:pPr>
              <a:defRPr/>
            </a:pPr>
            <a:endParaRPr lang="fr-FR"/>
          </a:p>
        </p:txBody>
      </p:sp>
      <p:sp>
        <p:nvSpPr>
          <p:cNvPr id="11271" name="Rectangle 7"/>
          <p:cNvSpPr>
            <a:spLocks noGrp="1" noChangeArrowheads="1"/>
          </p:cNvSpPr>
          <p:nvPr>
            <p:ph type="sldNum" sz="quarter" idx="5"/>
          </p:nvPr>
        </p:nvSpPr>
        <p:spPr bwMode="auto">
          <a:xfrm>
            <a:off x="3841750" y="9421813"/>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3" tIns="47711" rIns="95423" bIns="47711" numCol="1" anchor="b" anchorCtr="0" compatLnSpc="1">
            <a:prstTxWarp prst="textNoShape">
              <a:avLst/>
            </a:prstTxWarp>
          </a:bodyPr>
          <a:lstStyle>
            <a:lvl1pPr algn="r" defTabSz="954088">
              <a:defRPr sz="1300"/>
            </a:lvl1pPr>
          </a:lstStyle>
          <a:p>
            <a:pPr>
              <a:defRPr/>
            </a:pPr>
            <a:fld id="{0B690501-B716-48F4-83C4-B5D221196EF2}" type="slidenum">
              <a:rPr lang="fr-FR"/>
              <a:pPr>
                <a:defRPr/>
              </a:pPr>
              <a:t>‹N°›</a:t>
            </a:fld>
            <a:endParaRPr lang="fr-FR"/>
          </a:p>
        </p:txBody>
      </p:sp>
    </p:spTree>
    <p:extLst>
      <p:ext uri="{BB962C8B-B14F-4D97-AF65-F5344CB8AC3E}">
        <p14:creationId xmlns:p14="http://schemas.microsoft.com/office/powerpoint/2010/main" val="803186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tmos.washington.edu/cgi-bin/latest.cgi?fronts-ir--NO"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atmos.washington.edu/"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1</a:t>
            </a:fld>
            <a:endParaRPr lang="fr-FR"/>
          </a:p>
        </p:txBody>
      </p:sp>
    </p:spTree>
    <p:extLst>
      <p:ext uri="{BB962C8B-B14F-4D97-AF65-F5344CB8AC3E}">
        <p14:creationId xmlns:p14="http://schemas.microsoft.com/office/powerpoint/2010/main" val="141821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13</a:t>
            </a:fld>
            <a:endParaRPr lang="fr-FR"/>
          </a:p>
        </p:txBody>
      </p:sp>
    </p:spTree>
    <p:extLst>
      <p:ext uri="{BB962C8B-B14F-4D97-AF65-F5344CB8AC3E}">
        <p14:creationId xmlns:p14="http://schemas.microsoft.com/office/powerpoint/2010/main" val="11651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7FA0A464-5542-4094-8E5D-EB3A961D9AB9}" type="slidenum">
              <a:rPr lang="fr-FR" altLang="fr-FR" smtClean="0"/>
              <a:pPr eaLnBrk="1" hangingPunct="1"/>
              <a:t>14</a:t>
            </a:fld>
            <a:endParaRPr lang="fr-FR" altLang="fr-FR" smtClean="0"/>
          </a:p>
        </p:txBody>
      </p:sp>
      <p:sp>
        <p:nvSpPr>
          <p:cNvPr id="66563" name="Rectangle 2"/>
          <p:cNvSpPr>
            <a:spLocks noGrp="1" noRot="1" noChangeAspect="1" noChangeArrowheads="1" noTextEdit="1"/>
          </p:cNvSpPr>
          <p:nvPr>
            <p:ph type="sldImg"/>
          </p:nvPr>
        </p:nvSpPr>
        <p:spPr>
          <a:xfrm>
            <a:off x="912813" y="744538"/>
            <a:ext cx="4956175" cy="3717925"/>
          </a:xfrm>
          <a:ln/>
        </p:spPr>
      </p:sp>
      <p:sp>
        <p:nvSpPr>
          <p:cNvPr id="66564" name="Rectangle 3"/>
          <p:cNvSpPr>
            <a:spLocks noGrp="1" noChangeArrowheads="1"/>
          </p:cNvSpPr>
          <p:nvPr>
            <p:ph type="body" idx="1"/>
          </p:nvPr>
        </p:nvSpPr>
        <p:spPr>
          <a:noFill/>
        </p:spPr>
        <p:txBody>
          <a:bodyPr/>
          <a:lstStyle/>
          <a:p>
            <a:pPr eaLnBrk="1" hangingPunct="1"/>
            <a:endParaRPr lang="fr-FR" altLang="fr-FR" b="1"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20F91313-6E42-43AA-B77B-E830BA23AA68}" type="slidenum">
              <a:rPr lang="fr-FR" altLang="fr-FR" smtClean="0"/>
              <a:pPr eaLnBrk="1" hangingPunct="1"/>
              <a:t>15</a:t>
            </a:fld>
            <a:endParaRPr lang="fr-FR" altLang="fr-FR" smtClean="0"/>
          </a:p>
        </p:txBody>
      </p:sp>
      <p:sp>
        <p:nvSpPr>
          <p:cNvPr id="67587" name="Rectangle 2"/>
          <p:cNvSpPr>
            <a:spLocks noGrp="1" noRot="1" noChangeAspect="1" noChangeArrowheads="1" noTextEdit="1"/>
          </p:cNvSpPr>
          <p:nvPr>
            <p:ph type="sldImg"/>
          </p:nvPr>
        </p:nvSpPr>
        <p:spPr>
          <a:xfrm>
            <a:off x="912813" y="744538"/>
            <a:ext cx="4956175" cy="3717925"/>
          </a:xfrm>
          <a:ln/>
        </p:spPr>
      </p:sp>
      <p:sp>
        <p:nvSpPr>
          <p:cNvPr id="67588"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61EFAEEE-278C-4DFE-8F74-D41AA60EE957}" type="slidenum">
              <a:rPr lang="fr-FR" altLang="fr-FR" smtClean="0"/>
              <a:pPr eaLnBrk="1" hangingPunct="1"/>
              <a:t>16</a:t>
            </a:fld>
            <a:endParaRPr lang="fr-FR" altLang="fr-FR" smtClean="0"/>
          </a:p>
        </p:txBody>
      </p:sp>
      <p:sp>
        <p:nvSpPr>
          <p:cNvPr id="68611" name="Rectangle 2"/>
          <p:cNvSpPr>
            <a:spLocks noGrp="1" noRot="1" noChangeAspect="1" noChangeArrowheads="1" noTextEdit="1"/>
          </p:cNvSpPr>
          <p:nvPr>
            <p:ph type="sldImg"/>
          </p:nvPr>
        </p:nvSpPr>
        <p:spPr>
          <a:xfrm>
            <a:off x="912813" y="744538"/>
            <a:ext cx="4956175" cy="3717925"/>
          </a:xfrm>
          <a:ln/>
        </p:spPr>
      </p:sp>
      <p:sp>
        <p:nvSpPr>
          <p:cNvPr id="68612"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1C02B5B5-0816-416C-A25F-A95E4AC70F56}" type="slidenum">
              <a:rPr lang="fr-FR" altLang="fr-FR" smtClean="0"/>
              <a:pPr eaLnBrk="1" hangingPunct="1"/>
              <a:t>17</a:t>
            </a:fld>
            <a:endParaRPr lang="fr-FR" altLang="fr-FR" smtClean="0"/>
          </a:p>
        </p:txBody>
      </p:sp>
      <p:sp>
        <p:nvSpPr>
          <p:cNvPr id="69635" name="Rectangle 2"/>
          <p:cNvSpPr>
            <a:spLocks noGrp="1" noRot="1" noChangeAspect="1" noChangeArrowheads="1" noTextEdit="1"/>
          </p:cNvSpPr>
          <p:nvPr>
            <p:ph type="sldImg"/>
          </p:nvPr>
        </p:nvSpPr>
        <p:spPr>
          <a:xfrm>
            <a:off x="912813" y="744538"/>
            <a:ext cx="4956175" cy="3717925"/>
          </a:xfrm>
          <a:ln/>
        </p:spPr>
      </p:sp>
      <p:sp>
        <p:nvSpPr>
          <p:cNvPr id="69636"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4E9943D5-A48C-4064-9EDE-CA13B3A6FCEB}" type="slidenum">
              <a:rPr lang="fr-FR" altLang="fr-FR" smtClean="0"/>
              <a:pPr eaLnBrk="1" hangingPunct="1"/>
              <a:t>18</a:t>
            </a:fld>
            <a:endParaRPr lang="fr-FR" altLang="fr-FR" smtClean="0"/>
          </a:p>
        </p:txBody>
      </p:sp>
      <p:sp>
        <p:nvSpPr>
          <p:cNvPr id="70659" name="Rectangle 2"/>
          <p:cNvSpPr>
            <a:spLocks noGrp="1" noRot="1" noChangeAspect="1" noChangeArrowheads="1" noTextEdit="1"/>
          </p:cNvSpPr>
          <p:nvPr>
            <p:ph type="sldImg"/>
          </p:nvPr>
        </p:nvSpPr>
        <p:spPr>
          <a:xfrm>
            <a:off x="912813" y="744538"/>
            <a:ext cx="4956175" cy="3717925"/>
          </a:xfrm>
          <a:ln/>
        </p:spPr>
      </p:sp>
      <p:sp>
        <p:nvSpPr>
          <p:cNvPr id="70660"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A717D186-9610-4986-9930-E819A3E584E7}" type="slidenum">
              <a:rPr lang="fr-FR" altLang="fr-FR" smtClean="0"/>
              <a:pPr eaLnBrk="1" hangingPunct="1"/>
              <a:t>19</a:t>
            </a:fld>
            <a:endParaRPr lang="fr-FR" altLang="fr-FR" smtClean="0"/>
          </a:p>
        </p:txBody>
      </p:sp>
      <p:sp>
        <p:nvSpPr>
          <p:cNvPr id="71683" name="Rectangle 2"/>
          <p:cNvSpPr>
            <a:spLocks noGrp="1" noRot="1" noChangeAspect="1" noChangeArrowheads="1" noTextEdit="1"/>
          </p:cNvSpPr>
          <p:nvPr>
            <p:ph type="sldImg"/>
          </p:nvPr>
        </p:nvSpPr>
        <p:spPr>
          <a:xfrm>
            <a:off x="912813" y="744538"/>
            <a:ext cx="4956175" cy="3717925"/>
          </a:xfrm>
          <a:ln/>
        </p:spPr>
      </p:sp>
      <p:sp>
        <p:nvSpPr>
          <p:cNvPr id="71684" name="Rectangle 3"/>
          <p:cNvSpPr>
            <a:spLocks noGrp="1" noChangeArrowheads="1"/>
          </p:cNvSpPr>
          <p:nvPr>
            <p:ph type="body" idx="1"/>
          </p:nvPr>
        </p:nvSpPr>
        <p:spPr>
          <a:noFill/>
        </p:spPr>
        <p:txBody>
          <a:bodyPr/>
          <a:lstStyle/>
          <a:p>
            <a:pPr eaLnBrk="1" hangingPunct="1"/>
            <a:endParaRPr lang="fr-CA" altLang="fr-FR"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F89EAD1D-AE1C-40B4-9445-7E57F9A41C01}" type="slidenum">
              <a:rPr lang="fr-FR" altLang="fr-FR" smtClean="0"/>
              <a:pPr eaLnBrk="1" hangingPunct="1"/>
              <a:t>20</a:t>
            </a:fld>
            <a:endParaRPr lang="fr-FR" altLang="fr-FR" smtClean="0"/>
          </a:p>
        </p:txBody>
      </p:sp>
      <p:sp>
        <p:nvSpPr>
          <p:cNvPr id="72707" name="Rectangle 2"/>
          <p:cNvSpPr>
            <a:spLocks noGrp="1" noRot="1" noChangeAspect="1" noChangeArrowheads="1" noTextEdit="1"/>
          </p:cNvSpPr>
          <p:nvPr>
            <p:ph type="sldImg"/>
          </p:nvPr>
        </p:nvSpPr>
        <p:spPr>
          <a:xfrm>
            <a:off x="912813" y="744538"/>
            <a:ext cx="4956175" cy="3717925"/>
          </a:xfrm>
          <a:ln/>
        </p:spPr>
      </p:sp>
      <p:sp>
        <p:nvSpPr>
          <p:cNvPr id="72708"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EFFEAE6B-452F-4B6D-9ADB-3A60B9D35071}" type="slidenum">
              <a:rPr lang="fr-FR" altLang="fr-FR" smtClean="0"/>
              <a:pPr eaLnBrk="1" hangingPunct="1"/>
              <a:t>21</a:t>
            </a:fld>
            <a:endParaRPr lang="fr-FR" altLang="fr-FR" smtClean="0"/>
          </a:p>
        </p:txBody>
      </p:sp>
      <p:sp>
        <p:nvSpPr>
          <p:cNvPr id="73731" name="Rectangle 2"/>
          <p:cNvSpPr>
            <a:spLocks noGrp="1" noRot="1" noChangeAspect="1" noChangeArrowheads="1" noTextEdit="1"/>
          </p:cNvSpPr>
          <p:nvPr>
            <p:ph type="sldImg"/>
          </p:nvPr>
        </p:nvSpPr>
        <p:spPr>
          <a:xfrm>
            <a:off x="912813" y="744538"/>
            <a:ext cx="4956175" cy="3717925"/>
          </a:xfrm>
          <a:ln/>
        </p:spPr>
      </p:sp>
      <p:sp>
        <p:nvSpPr>
          <p:cNvPr id="73732"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2F6A9A1D-2D8C-482F-8C14-A977A3063712}" type="slidenum">
              <a:rPr lang="fr-FR" altLang="fr-FR" smtClean="0"/>
              <a:pPr eaLnBrk="1" hangingPunct="1"/>
              <a:t>22</a:t>
            </a:fld>
            <a:endParaRPr lang="fr-FR" altLang="fr-FR" smtClean="0"/>
          </a:p>
        </p:txBody>
      </p:sp>
      <p:sp>
        <p:nvSpPr>
          <p:cNvPr id="74755" name="Rectangle 2"/>
          <p:cNvSpPr>
            <a:spLocks noGrp="1" noRot="1" noChangeAspect="1" noChangeArrowheads="1" noTextEdit="1"/>
          </p:cNvSpPr>
          <p:nvPr>
            <p:ph type="sldImg"/>
          </p:nvPr>
        </p:nvSpPr>
        <p:spPr>
          <a:xfrm>
            <a:off x="912813" y="744538"/>
            <a:ext cx="4956175" cy="3717925"/>
          </a:xfrm>
          <a:ln/>
        </p:spPr>
      </p:sp>
      <p:sp>
        <p:nvSpPr>
          <p:cNvPr id="74756" name="Rectangle 3"/>
          <p:cNvSpPr>
            <a:spLocks noGrp="1" noChangeArrowheads="1"/>
          </p:cNvSpPr>
          <p:nvPr>
            <p:ph type="body" idx="1"/>
          </p:nvPr>
        </p:nvSpPr>
        <p:spPr>
          <a:noFill/>
        </p:spPr>
        <p:txBody>
          <a:bodyPr/>
          <a:lstStyle/>
          <a:p>
            <a:pPr marL="228600" indent="-228600" eaLnBrk="1" hangingPunct="1"/>
            <a:endParaRPr lang="fr-CA" altLang="fr-FR" b="1"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D39A1BBC-ABC9-4B49-943E-ED8486B49D4A}" type="slidenum">
              <a:rPr lang="fr-FR" altLang="fr-FR" smtClean="0"/>
              <a:pPr eaLnBrk="1" hangingPunct="1"/>
              <a:t>3</a:t>
            </a:fld>
            <a:endParaRPr lang="fr-FR" altLang="fr-FR" smtClean="0"/>
          </a:p>
        </p:txBody>
      </p:sp>
      <p:sp>
        <p:nvSpPr>
          <p:cNvPr id="61443" name="Rectangle 2"/>
          <p:cNvSpPr>
            <a:spLocks noGrp="1" noRot="1" noChangeAspect="1" noChangeArrowheads="1" noTextEdit="1"/>
          </p:cNvSpPr>
          <p:nvPr>
            <p:ph type="sldImg"/>
          </p:nvPr>
        </p:nvSpPr>
        <p:spPr>
          <a:xfrm>
            <a:off x="912813" y="744538"/>
            <a:ext cx="4956175" cy="3717925"/>
          </a:xfrm>
          <a:ln/>
        </p:spPr>
      </p:sp>
      <p:sp>
        <p:nvSpPr>
          <p:cNvPr id="61444" name="Rectangle 3"/>
          <p:cNvSpPr>
            <a:spLocks noGrp="1" noChangeArrowheads="1"/>
          </p:cNvSpPr>
          <p:nvPr>
            <p:ph type="body" idx="1"/>
          </p:nvPr>
        </p:nvSpPr>
        <p:spPr>
          <a:noFill/>
        </p:spPr>
        <p:txBody>
          <a:bodyPr/>
          <a:lstStyle/>
          <a:p>
            <a:pPr eaLnBrk="1" hangingPunct="1"/>
            <a:r>
              <a:rPr lang="fr-FR" altLang="fr-FR" b="1" dirty="0" smtClean="0"/>
              <a:t>Règles de base de l’interprétation des images satellites</a:t>
            </a:r>
          </a:p>
          <a:p>
            <a:pPr eaLnBrk="1" hangingPunct="1"/>
            <a:r>
              <a:rPr lang="fr-FR" altLang="fr-FR" dirty="0" smtClean="0"/>
              <a:t>Les images satellites de </a:t>
            </a:r>
            <a:r>
              <a:rPr lang="fr-FR" altLang="fr-FR" u="sng" dirty="0" smtClean="0"/>
              <a:t>lumière visible (vis)</a:t>
            </a:r>
            <a:r>
              <a:rPr lang="fr-FR" altLang="fr-FR" dirty="0" smtClean="0"/>
              <a:t> montrent tous les sommets de nuage en blanc, peu importe l’altitude. Ceci ne fonctionne que pendant le jour, ce qui rend les boucles d'animation très courtes. Aussi, la neige apparaît en blanc et peut être confondue avec les nuages à moins de regarder les animations des images satellites (les nuages bougent, mais la neige reste stationnaire, quoique la surface couverte diminue pendant la fonte).</a:t>
            </a:r>
            <a:endParaRPr lang="fr-FR" altLang="fr-FR" u="sng" dirty="0" smtClean="0"/>
          </a:p>
          <a:p>
            <a:pPr eaLnBrk="1" hangingPunct="1"/>
            <a:r>
              <a:rPr lang="fr-FR" altLang="fr-FR" dirty="0" smtClean="0"/>
              <a:t>Les images </a:t>
            </a:r>
            <a:r>
              <a:rPr lang="fr-FR" altLang="fr-FR" u="sng" dirty="0" smtClean="0"/>
              <a:t>infrarouges (IR)</a:t>
            </a:r>
            <a:r>
              <a:rPr lang="fr-FR" altLang="fr-FR" dirty="0" smtClean="0"/>
              <a:t> montrent les températures froides par des tons pâles, et les températures chaudes en tons plus foncés. Puisque la température moyenne dans la troposphère décroît avec l'altitude, on peut utiliser la règle simple qui dit que les images de nuage plus blanches correspondent à des sommets de nuage plus hauts. Les images IR peuvent être reçues le jour comme la nuit, c'est donc un des canaux préférés pour voir des boucles d'animation longues. Les images IR coloriées vont fréquemment mettre en évidence les nuages plus hauts (froids), qui correspondent souvent aux enclumes au sommet des orages.</a:t>
            </a:r>
            <a:endParaRPr lang="fr-FR" altLang="fr-FR" u="sng" dirty="0" smtClean="0"/>
          </a:p>
          <a:p>
            <a:pPr eaLnBrk="1" hangingPunct="1"/>
            <a:r>
              <a:rPr lang="fr-FR" altLang="fr-FR" dirty="0" smtClean="0"/>
              <a:t>Les images de </a:t>
            </a:r>
            <a:r>
              <a:rPr lang="fr-FR" altLang="fr-FR" u="sng" dirty="0" smtClean="0"/>
              <a:t>vapeur d'eau (</a:t>
            </a:r>
            <a:r>
              <a:rPr lang="fr-FR" altLang="fr-FR" u="sng" dirty="0" err="1" smtClean="0"/>
              <a:t>wv</a:t>
            </a:r>
            <a:r>
              <a:rPr lang="fr-FR" altLang="fr-FR" u="sng" dirty="0" smtClean="0"/>
              <a:t>)</a:t>
            </a:r>
            <a:r>
              <a:rPr lang="fr-FR" altLang="fr-FR" dirty="0" smtClean="0"/>
              <a:t> montrent le contenu moyen en eau (autant en vapeur que liquide) pour des couches épaisses au milieu de la troposphère. Des tons pâles signifient plus d'humidité (incluant l'air humide, les nuages et la pluie), et les tons foncés représentent de l'air plus sec. Les nuages de basse altitude n'apparaissent pas du tout. Le tableau 1 résume ces caractéristiques.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23</a:t>
            </a:fld>
            <a:endParaRPr lang="fr-FR"/>
          </a:p>
        </p:txBody>
      </p:sp>
    </p:spTree>
    <p:extLst>
      <p:ext uri="{BB962C8B-B14F-4D97-AF65-F5344CB8AC3E}">
        <p14:creationId xmlns:p14="http://schemas.microsoft.com/office/powerpoint/2010/main" val="3185549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24</a:t>
            </a:fld>
            <a:endParaRPr lang="fr-FR"/>
          </a:p>
        </p:txBody>
      </p:sp>
    </p:spTree>
    <p:extLst>
      <p:ext uri="{BB962C8B-B14F-4D97-AF65-F5344CB8AC3E}">
        <p14:creationId xmlns:p14="http://schemas.microsoft.com/office/powerpoint/2010/main" val="309257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CFBAF185-7C02-47E7-9201-9E48872A875D}" type="slidenum">
              <a:rPr lang="fr-FR" altLang="fr-FR" smtClean="0"/>
              <a:pPr eaLnBrk="1" hangingPunct="1"/>
              <a:t>26</a:t>
            </a:fld>
            <a:endParaRPr lang="fr-FR" altLang="fr-FR" smtClean="0"/>
          </a:p>
        </p:txBody>
      </p:sp>
      <p:sp>
        <p:nvSpPr>
          <p:cNvPr id="75779" name="Rectangle 2"/>
          <p:cNvSpPr>
            <a:spLocks noGrp="1" noRot="1" noChangeAspect="1" noChangeArrowheads="1" noTextEdit="1"/>
          </p:cNvSpPr>
          <p:nvPr>
            <p:ph type="sldImg"/>
          </p:nvPr>
        </p:nvSpPr>
        <p:spPr>
          <a:xfrm>
            <a:off x="912813" y="744538"/>
            <a:ext cx="4956175" cy="3717925"/>
          </a:xfrm>
          <a:ln/>
        </p:spPr>
      </p:sp>
      <p:sp>
        <p:nvSpPr>
          <p:cNvPr id="75780" name="Rectangle 3"/>
          <p:cNvSpPr>
            <a:spLocks noGrp="1" noChangeArrowheads="1"/>
          </p:cNvSpPr>
          <p:nvPr>
            <p:ph type="body" idx="1"/>
          </p:nvPr>
        </p:nvSpPr>
        <p:spPr>
          <a:noFill/>
        </p:spPr>
        <p:txBody>
          <a:bodyPr/>
          <a:lstStyle/>
          <a:p>
            <a:pPr eaLnBrk="1" hangingPunct="1"/>
            <a:r>
              <a:rPr lang="fr-FR" dirty="0" smtClean="0"/>
              <a:t>Les objets dont la température est la plus élevée apparaissent les plus sombres.  </a:t>
            </a:r>
          </a:p>
          <a:p>
            <a:pPr eaLnBrk="1" hangingPunct="1"/>
            <a:endParaRPr lang="fr-FR" dirty="0" smtClean="0"/>
          </a:p>
          <a:p>
            <a:pPr eaLnBrk="1" hangingPunct="1"/>
            <a:r>
              <a:rPr lang="fr-FR" b="1" dirty="0" smtClean="0"/>
              <a:t>Avantages</a:t>
            </a:r>
            <a:r>
              <a:rPr lang="fr-FR" dirty="0" smtClean="0"/>
              <a:t> : </a:t>
            </a:r>
          </a:p>
          <a:p>
            <a:pPr marL="285750" indent="-285750" eaLnBrk="1" hangingPunct="1">
              <a:buFont typeface="Arial" panose="020B0604020202020204" pitchFamily="34" charset="0"/>
              <a:buChar char="•"/>
            </a:pPr>
            <a:r>
              <a:rPr lang="fr-FR" dirty="0" smtClean="0"/>
              <a:t>Les nuages sont visibles jour et nuit. </a:t>
            </a:r>
          </a:p>
          <a:p>
            <a:pPr marL="285750" indent="-285750" eaLnBrk="1" hangingPunct="1">
              <a:buFont typeface="Arial" panose="020B0604020202020204" pitchFamily="34" charset="0"/>
              <a:buChar char="•"/>
            </a:pPr>
            <a:r>
              <a:rPr lang="fr-FR" dirty="0" smtClean="0"/>
              <a:t>Puisque le rayonnement émis dépend de la température (loi de Planck) il est possible de déterminer les différences d’élévation des sommets des nuages. </a:t>
            </a:r>
          </a:p>
          <a:p>
            <a:pPr marL="285750" indent="-285750" eaLnBrk="1" hangingPunct="1">
              <a:buFont typeface="Arial" panose="020B0604020202020204" pitchFamily="34" charset="0"/>
              <a:buChar char="•"/>
            </a:pPr>
            <a:r>
              <a:rPr lang="fr-FR" dirty="0" smtClean="0"/>
              <a:t>Le développement d’orages est assez facile à repérer en raison des la présence des cumulonimbus. </a:t>
            </a:r>
          </a:p>
          <a:p>
            <a:pPr eaLnBrk="1" hangingPunct="1"/>
            <a:endParaRPr lang="fr-FR" dirty="0" smtClean="0"/>
          </a:p>
          <a:p>
            <a:pPr eaLnBrk="1" hangingPunct="1"/>
            <a:r>
              <a:rPr lang="fr-FR" b="1" dirty="0" smtClean="0"/>
              <a:t>Inconvénients</a:t>
            </a:r>
            <a:r>
              <a:rPr lang="fr-FR" dirty="0" smtClean="0"/>
              <a:t> : </a:t>
            </a:r>
          </a:p>
          <a:p>
            <a:pPr marL="285750" indent="-285750" eaLnBrk="1" hangingPunct="1">
              <a:buFont typeface="Arial" panose="020B0604020202020204" pitchFamily="34" charset="0"/>
              <a:buChar char="•"/>
            </a:pPr>
            <a:r>
              <a:rPr lang="fr-FR" dirty="0" smtClean="0"/>
              <a:t>La capacité de voir les nuages ​​bas pendant la nuit est difficile puisque la différence de température entre le sol et ces nuages est généralement très faible.</a:t>
            </a:r>
            <a:endParaRPr lang="fr-CA" altLang="fr-F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8D3732D0-775B-47F3-8E2A-DA148D83137D}" type="slidenum">
              <a:rPr lang="fr-FR" altLang="fr-FR" smtClean="0"/>
              <a:pPr eaLnBrk="1" hangingPunct="1"/>
              <a:t>28</a:t>
            </a:fld>
            <a:endParaRPr lang="fr-FR" altLang="fr-FR" smtClean="0"/>
          </a:p>
        </p:txBody>
      </p:sp>
      <p:sp>
        <p:nvSpPr>
          <p:cNvPr id="76803" name="Rectangle 2"/>
          <p:cNvSpPr>
            <a:spLocks noGrp="1" noRot="1" noChangeAspect="1" noChangeArrowheads="1" noTextEdit="1"/>
          </p:cNvSpPr>
          <p:nvPr>
            <p:ph type="sldImg"/>
          </p:nvPr>
        </p:nvSpPr>
        <p:spPr>
          <a:xfrm>
            <a:off x="912813" y="744538"/>
            <a:ext cx="4956175" cy="3717925"/>
          </a:xfrm>
          <a:ln/>
        </p:spPr>
      </p:sp>
      <p:sp>
        <p:nvSpPr>
          <p:cNvPr id="76804"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8B93B35D-536F-4942-AA36-26982A6E0905}" type="slidenum">
              <a:rPr lang="fr-FR" altLang="fr-FR" smtClean="0"/>
              <a:pPr eaLnBrk="1" hangingPunct="1"/>
              <a:t>29</a:t>
            </a:fld>
            <a:endParaRPr lang="fr-FR" altLang="fr-FR" smtClean="0"/>
          </a:p>
        </p:txBody>
      </p:sp>
      <p:sp>
        <p:nvSpPr>
          <p:cNvPr id="77827" name="Rectangle 2"/>
          <p:cNvSpPr>
            <a:spLocks noGrp="1" noRot="1" noChangeAspect="1" noChangeArrowheads="1" noTextEdit="1"/>
          </p:cNvSpPr>
          <p:nvPr>
            <p:ph type="sldImg"/>
          </p:nvPr>
        </p:nvSpPr>
        <p:spPr>
          <a:xfrm>
            <a:off x="912813" y="744538"/>
            <a:ext cx="4956175" cy="3717925"/>
          </a:xfrm>
          <a:ln/>
        </p:spPr>
      </p:sp>
      <p:sp>
        <p:nvSpPr>
          <p:cNvPr id="77828"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1A1A4E1C-0AA0-4129-A64B-CA10927F7FAA}" type="slidenum">
              <a:rPr lang="fr-FR" altLang="fr-FR" smtClean="0"/>
              <a:pPr eaLnBrk="1" hangingPunct="1"/>
              <a:t>30</a:t>
            </a:fld>
            <a:endParaRPr lang="fr-FR" altLang="fr-FR" smtClean="0"/>
          </a:p>
        </p:txBody>
      </p:sp>
      <p:sp>
        <p:nvSpPr>
          <p:cNvPr id="78851" name="Rectangle 2"/>
          <p:cNvSpPr>
            <a:spLocks noGrp="1" noRot="1" noChangeAspect="1" noChangeArrowheads="1" noTextEdit="1"/>
          </p:cNvSpPr>
          <p:nvPr>
            <p:ph type="sldImg"/>
          </p:nvPr>
        </p:nvSpPr>
        <p:spPr>
          <a:xfrm>
            <a:off x="911225" y="744538"/>
            <a:ext cx="4959350" cy="3719512"/>
          </a:xfrm>
          <a:ln/>
        </p:spPr>
      </p:sp>
      <p:sp>
        <p:nvSpPr>
          <p:cNvPr id="78852" name="Rectangle 3"/>
          <p:cNvSpPr>
            <a:spLocks noGrp="1" noChangeArrowheads="1"/>
          </p:cNvSpPr>
          <p:nvPr>
            <p:ph type="body" idx="1"/>
          </p:nvPr>
        </p:nvSpPr>
        <p:spPr>
          <a:xfrm>
            <a:off x="677863" y="4711700"/>
            <a:ext cx="5426075" cy="4462463"/>
          </a:xfrm>
          <a:noFill/>
        </p:spPr>
        <p:txBody>
          <a:bodyPr/>
          <a:lstStyle/>
          <a:p>
            <a:pPr eaLnBrk="1" hangingPunct="1"/>
            <a:r>
              <a:rPr lang="fr-FR" altLang="fr-FR" b="1" smtClean="0"/>
              <a:t>29 February 2008 21 UTC GOES-WEST Infrared Satellite Imagery with NCEP-Analyzed Fronts (</a:t>
            </a:r>
            <a:r>
              <a:rPr lang="fr-FR" altLang="fr-FR" b="1" smtClean="0">
                <a:hlinkClick r:id="rId3"/>
              </a:rPr>
              <a:t> no title version)</a:t>
            </a:r>
            <a:r>
              <a:rPr lang="fr-FR" altLang="fr-FR" b="1" smtClean="0"/>
              <a:t/>
            </a:r>
            <a:br>
              <a:rPr lang="fr-FR" altLang="fr-FR" b="1" smtClean="0"/>
            </a:br>
            <a:r>
              <a:rPr lang="fr-FR" altLang="fr-FR" b="1" smtClean="0"/>
              <a:t>from </a:t>
            </a:r>
            <a:r>
              <a:rPr lang="fr-FR" altLang="fr-FR" b="1" smtClean="0">
                <a:hlinkClick r:id="rId4"/>
              </a:rPr>
              <a:t>Dept. of Atmospheric Sciences, Univ. of Washington</a:t>
            </a:r>
            <a:endParaRPr lang="fr-FR" altLang="fr-FR" b="1" smtClean="0"/>
          </a:p>
          <a:p>
            <a:pPr eaLnBrk="1" hangingPunct="1"/>
            <a:endParaRPr lang="fr-FR" alt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6E554C1C-DD6C-4A44-92EC-9B8F4BF50F91}" type="slidenum">
              <a:rPr lang="fr-FR" altLang="fr-FR" smtClean="0"/>
              <a:pPr eaLnBrk="1" hangingPunct="1"/>
              <a:t>31</a:t>
            </a:fld>
            <a:endParaRPr lang="fr-FR" altLang="fr-FR" smtClean="0"/>
          </a:p>
        </p:txBody>
      </p:sp>
      <p:sp>
        <p:nvSpPr>
          <p:cNvPr id="79875" name="Rectangle 2"/>
          <p:cNvSpPr>
            <a:spLocks noGrp="1" noRot="1" noChangeAspect="1" noChangeArrowheads="1" noTextEdit="1"/>
          </p:cNvSpPr>
          <p:nvPr>
            <p:ph type="sldImg"/>
          </p:nvPr>
        </p:nvSpPr>
        <p:spPr>
          <a:xfrm>
            <a:off x="912813" y="744538"/>
            <a:ext cx="4956175" cy="3717925"/>
          </a:xfrm>
          <a:ln/>
        </p:spPr>
      </p:sp>
      <p:sp>
        <p:nvSpPr>
          <p:cNvPr id="79876"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23B80B81-79D8-4D49-B69D-DA54F49BE8C2}" type="slidenum">
              <a:rPr lang="fr-FR" altLang="fr-FR" smtClean="0"/>
              <a:pPr eaLnBrk="1" hangingPunct="1"/>
              <a:t>32</a:t>
            </a:fld>
            <a:endParaRPr lang="fr-FR" altLang="fr-FR" smtClean="0"/>
          </a:p>
        </p:txBody>
      </p:sp>
      <p:sp>
        <p:nvSpPr>
          <p:cNvPr id="80899" name="Rectangle 2"/>
          <p:cNvSpPr>
            <a:spLocks noGrp="1" noRot="1" noChangeAspect="1" noChangeArrowheads="1" noTextEdit="1"/>
          </p:cNvSpPr>
          <p:nvPr>
            <p:ph type="sldImg"/>
          </p:nvPr>
        </p:nvSpPr>
        <p:spPr>
          <a:xfrm>
            <a:off x="912813" y="744538"/>
            <a:ext cx="4956175" cy="3717925"/>
          </a:xfrm>
          <a:ln/>
        </p:spPr>
      </p:sp>
      <p:sp>
        <p:nvSpPr>
          <p:cNvPr id="80900"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4FB21BB2-8975-43E0-B5AA-D69050E96042}" type="slidenum">
              <a:rPr lang="fr-FR" altLang="fr-FR" smtClean="0"/>
              <a:pPr eaLnBrk="1" hangingPunct="1"/>
              <a:t>33</a:t>
            </a:fld>
            <a:endParaRPr lang="fr-FR" altLang="fr-FR" smtClean="0"/>
          </a:p>
        </p:txBody>
      </p:sp>
      <p:sp>
        <p:nvSpPr>
          <p:cNvPr id="81923" name="Rectangle 2"/>
          <p:cNvSpPr>
            <a:spLocks noGrp="1" noRot="1" noChangeAspect="1" noChangeArrowheads="1" noTextEdit="1"/>
          </p:cNvSpPr>
          <p:nvPr>
            <p:ph type="sldImg"/>
          </p:nvPr>
        </p:nvSpPr>
        <p:spPr>
          <a:xfrm>
            <a:off x="912813" y="744538"/>
            <a:ext cx="4956175" cy="3717925"/>
          </a:xfrm>
          <a:ln/>
        </p:spPr>
      </p:sp>
      <p:sp>
        <p:nvSpPr>
          <p:cNvPr id="81924"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34</a:t>
            </a:fld>
            <a:endParaRPr lang="fr-FR"/>
          </a:p>
        </p:txBody>
      </p:sp>
    </p:spTree>
    <p:extLst>
      <p:ext uri="{BB962C8B-B14F-4D97-AF65-F5344CB8AC3E}">
        <p14:creationId xmlns:p14="http://schemas.microsoft.com/office/powerpoint/2010/main" val="64697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D054A577-6453-4DEE-BE7B-8C9E1AAFB650}" type="slidenum">
              <a:rPr lang="fr-FR" altLang="fr-FR" smtClean="0"/>
              <a:pPr eaLnBrk="1" hangingPunct="1"/>
              <a:t>4</a:t>
            </a:fld>
            <a:endParaRPr lang="fr-FR" altLang="fr-FR" smtClean="0"/>
          </a:p>
        </p:txBody>
      </p:sp>
      <p:sp>
        <p:nvSpPr>
          <p:cNvPr id="62467" name="Rectangle 2"/>
          <p:cNvSpPr>
            <a:spLocks noGrp="1" noRot="1" noChangeAspect="1" noChangeArrowheads="1" noTextEdit="1"/>
          </p:cNvSpPr>
          <p:nvPr>
            <p:ph type="sldImg"/>
          </p:nvPr>
        </p:nvSpPr>
        <p:spPr>
          <a:xfrm>
            <a:off x="912813" y="744538"/>
            <a:ext cx="4956175" cy="3717925"/>
          </a:xfrm>
          <a:ln/>
        </p:spPr>
      </p:sp>
      <p:sp>
        <p:nvSpPr>
          <p:cNvPr id="62468" name="Rectangle 3"/>
          <p:cNvSpPr>
            <a:spLocks noGrp="1" noChangeArrowheads="1"/>
          </p:cNvSpPr>
          <p:nvPr>
            <p:ph type="body" idx="1"/>
          </p:nvPr>
        </p:nvSpPr>
        <p:spPr>
          <a:noFill/>
        </p:spPr>
        <p:txBody>
          <a:bodyPr/>
          <a:lstStyle/>
          <a:p>
            <a:pPr eaLnBrk="1" hangingPunct="1"/>
            <a:r>
              <a:rPr lang="fr-FR" altLang="fr-FR" sz="800" b="1" dirty="0" smtClean="0"/>
              <a:t>Notions base de l’interprétation satellitaire</a:t>
            </a:r>
          </a:p>
          <a:p>
            <a:pPr eaLnBrk="1" hangingPunct="1"/>
            <a:endParaRPr lang="fr-CA" altLang="fr-FR" sz="800" b="1" dirty="0" smtClean="0"/>
          </a:p>
          <a:p>
            <a:pPr eaLnBrk="1" hangingPunct="1"/>
            <a:r>
              <a:rPr lang="fr-CA" altLang="fr-FR" sz="800" dirty="0" smtClean="0"/>
              <a:t>Les détecteurs à bord des satellites réagissent à deux types de d’énergie rayonnante de base. Le soleil produit la lumière qui est réfléchie par les surfaces terrestres et par les nuages et est retournée au satellite. Ces images ressemblent aux images d’une TV en noir et blanc. Tous les nuages paraissent blancs… Toutes les surfaces sont foncées, sauf les surfaces de neige qui se confondent avec les nuages.</a:t>
            </a:r>
          </a:p>
          <a:p>
            <a:pPr eaLnBrk="1" hangingPunct="1"/>
            <a:endParaRPr lang="fr-CA" altLang="fr-FR" sz="800" dirty="0" smtClean="0"/>
          </a:p>
          <a:p>
            <a:pPr eaLnBrk="1" hangingPunct="1"/>
            <a:r>
              <a:rPr lang="fr-CA" altLang="fr-FR" sz="800" dirty="0" smtClean="0"/>
              <a:t>Le deuxième type de détecteur est sensible à l’énergie infrarouge, émise par toutes les surfaces et proportionnelle à leur température.</a:t>
            </a:r>
          </a:p>
          <a:p>
            <a:pPr eaLnBrk="1" hangingPunct="1"/>
            <a:endParaRPr lang="fr-FR" altLang="fr-FR" sz="80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35</a:t>
            </a:fld>
            <a:endParaRPr lang="fr-FR"/>
          </a:p>
        </p:txBody>
      </p:sp>
    </p:spTree>
    <p:extLst>
      <p:ext uri="{BB962C8B-B14F-4D97-AF65-F5344CB8AC3E}">
        <p14:creationId xmlns:p14="http://schemas.microsoft.com/office/powerpoint/2010/main" val="2685678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36</a:t>
            </a:fld>
            <a:endParaRPr lang="fr-FR"/>
          </a:p>
        </p:txBody>
      </p:sp>
    </p:spTree>
    <p:extLst>
      <p:ext uri="{BB962C8B-B14F-4D97-AF65-F5344CB8AC3E}">
        <p14:creationId xmlns:p14="http://schemas.microsoft.com/office/powerpoint/2010/main" val="3935312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37</a:t>
            </a:fld>
            <a:endParaRPr lang="fr-FR"/>
          </a:p>
        </p:txBody>
      </p:sp>
    </p:spTree>
    <p:extLst>
      <p:ext uri="{BB962C8B-B14F-4D97-AF65-F5344CB8AC3E}">
        <p14:creationId xmlns:p14="http://schemas.microsoft.com/office/powerpoint/2010/main" val="4252800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38</a:t>
            </a:fld>
            <a:endParaRPr lang="fr-FR"/>
          </a:p>
        </p:txBody>
      </p:sp>
    </p:spTree>
    <p:extLst>
      <p:ext uri="{BB962C8B-B14F-4D97-AF65-F5344CB8AC3E}">
        <p14:creationId xmlns:p14="http://schemas.microsoft.com/office/powerpoint/2010/main" val="3729601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39</a:t>
            </a:fld>
            <a:endParaRPr lang="fr-FR"/>
          </a:p>
        </p:txBody>
      </p:sp>
    </p:spTree>
    <p:extLst>
      <p:ext uri="{BB962C8B-B14F-4D97-AF65-F5344CB8AC3E}">
        <p14:creationId xmlns:p14="http://schemas.microsoft.com/office/powerpoint/2010/main" val="1158197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a:ln/>
        </p:spPr>
      </p:sp>
      <p:sp>
        <p:nvSpPr>
          <p:cNvPr id="82947" name="Espace réservé des commentaires 2"/>
          <p:cNvSpPr>
            <a:spLocks noGrp="1"/>
          </p:cNvSpPr>
          <p:nvPr>
            <p:ph type="body" idx="1"/>
          </p:nvPr>
        </p:nvSpPr>
        <p:spPr>
          <a:noFill/>
        </p:spPr>
        <p:txBody>
          <a:bodyPr/>
          <a:lstStyle/>
          <a:p>
            <a:pPr eaLnBrk="1" hangingPunct="1"/>
            <a:endParaRPr lang="fr-CA" altLang="fr-FR" smtClean="0"/>
          </a:p>
        </p:txBody>
      </p:sp>
      <p:sp>
        <p:nvSpPr>
          <p:cNvPr id="82948" name="Espace réservé du numéro de diapositive 3"/>
          <p:cNvSpPr>
            <a:spLocks noGrp="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F372FC23-FE78-4B0B-B4C0-FD2B43C4D7DF}" type="slidenum">
              <a:rPr lang="fr-FR" altLang="fr-FR" smtClean="0"/>
              <a:pPr eaLnBrk="1" hangingPunct="1"/>
              <a:t>40</a:t>
            </a:fld>
            <a:endParaRPr lang="fr-FR" alt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41</a:t>
            </a:fld>
            <a:endParaRPr lang="fr-FR"/>
          </a:p>
        </p:txBody>
      </p:sp>
    </p:spTree>
    <p:extLst>
      <p:ext uri="{BB962C8B-B14F-4D97-AF65-F5344CB8AC3E}">
        <p14:creationId xmlns:p14="http://schemas.microsoft.com/office/powerpoint/2010/main" val="426395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43</a:t>
            </a:fld>
            <a:endParaRPr lang="fr-FR"/>
          </a:p>
        </p:txBody>
      </p:sp>
    </p:spTree>
    <p:extLst>
      <p:ext uri="{BB962C8B-B14F-4D97-AF65-F5344CB8AC3E}">
        <p14:creationId xmlns:p14="http://schemas.microsoft.com/office/powerpoint/2010/main" val="33079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44</a:t>
            </a:fld>
            <a:endParaRPr lang="fr-FR"/>
          </a:p>
        </p:txBody>
      </p:sp>
    </p:spTree>
    <p:extLst>
      <p:ext uri="{BB962C8B-B14F-4D97-AF65-F5344CB8AC3E}">
        <p14:creationId xmlns:p14="http://schemas.microsoft.com/office/powerpoint/2010/main" val="622894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45</a:t>
            </a:fld>
            <a:endParaRPr lang="fr-FR"/>
          </a:p>
        </p:txBody>
      </p:sp>
    </p:spTree>
    <p:extLst>
      <p:ext uri="{BB962C8B-B14F-4D97-AF65-F5344CB8AC3E}">
        <p14:creationId xmlns:p14="http://schemas.microsoft.com/office/powerpoint/2010/main" val="57821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5</a:t>
            </a:fld>
            <a:endParaRPr lang="fr-FR"/>
          </a:p>
        </p:txBody>
      </p:sp>
    </p:spTree>
    <p:extLst>
      <p:ext uri="{BB962C8B-B14F-4D97-AF65-F5344CB8AC3E}">
        <p14:creationId xmlns:p14="http://schemas.microsoft.com/office/powerpoint/2010/main" val="16751723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46</a:t>
            </a:fld>
            <a:endParaRPr lang="fr-FR"/>
          </a:p>
        </p:txBody>
      </p:sp>
    </p:spTree>
    <p:extLst>
      <p:ext uri="{BB962C8B-B14F-4D97-AF65-F5344CB8AC3E}">
        <p14:creationId xmlns:p14="http://schemas.microsoft.com/office/powerpoint/2010/main" val="578212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p:cNvSpPr>
            <a:spLocks noGrp="1" noRot="1" noChangeAspect="1" noTextEdit="1"/>
          </p:cNvSpPr>
          <p:nvPr>
            <p:ph type="sldImg"/>
          </p:nvPr>
        </p:nvSpPr>
        <p:spPr>
          <a:ln/>
        </p:spPr>
      </p:sp>
      <p:sp>
        <p:nvSpPr>
          <p:cNvPr id="84995" name="Espace réservé des commentaires 2"/>
          <p:cNvSpPr>
            <a:spLocks noGrp="1"/>
          </p:cNvSpPr>
          <p:nvPr>
            <p:ph type="body" idx="1"/>
          </p:nvPr>
        </p:nvSpPr>
        <p:spPr>
          <a:noFill/>
        </p:spPr>
        <p:txBody>
          <a:bodyPr/>
          <a:lstStyle/>
          <a:p>
            <a:pPr eaLnBrk="1" hangingPunct="1"/>
            <a:endParaRPr lang="fr-CA" altLang="fr-FR" smtClean="0"/>
          </a:p>
        </p:txBody>
      </p:sp>
      <p:sp>
        <p:nvSpPr>
          <p:cNvPr id="84996" name="Espace réservé du numéro de diapositive 3"/>
          <p:cNvSpPr>
            <a:spLocks noGrp="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C9A18F6E-B864-4BD0-AD10-14C0DAC25509}" type="slidenum">
              <a:rPr lang="fr-FR" altLang="fr-FR" smtClean="0"/>
              <a:pPr eaLnBrk="1" hangingPunct="1"/>
              <a:t>48</a:t>
            </a:fld>
            <a:endParaRPr lang="fr-FR" alt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ln/>
        </p:spPr>
      </p:sp>
      <p:sp>
        <p:nvSpPr>
          <p:cNvPr id="86019" name="Espace réservé des commentaires 2"/>
          <p:cNvSpPr>
            <a:spLocks noGrp="1"/>
          </p:cNvSpPr>
          <p:nvPr>
            <p:ph type="body" idx="1"/>
          </p:nvPr>
        </p:nvSpPr>
        <p:spPr>
          <a:noFill/>
        </p:spPr>
        <p:txBody>
          <a:bodyPr/>
          <a:lstStyle/>
          <a:p>
            <a:pPr eaLnBrk="1" hangingPunct="1"/>
            <a:r>
              <a:rPr lang="en-US" altLang="fr-FR" dirty="0" smtClean="0"/>
              <a:t>VIS are only available during daylight hours, but offer the highest resolution (1 km);</a:t>
            </a:r>
          </a:p>
          <a:p>
            <a:pPr eaLnBrk="1" hangingPunct="1"/>
            <a:r>
              <a:rPr lang="en-US" altLang="fr-FR" dirty="0" smtClean="0"/>
              <a:t>IR correspond to bandwidths weakly absorbed by greenhouse gases. They thus give good estimates of temperature for material surfaces such as bodies of water, land, and cloud tops. Warm surfaces (land, oceans, cloud) will appear dark. Cold surfaces (high cloud, arctic ice) will appear light on these images. </a:t>
            </a:r>
            <a:endParaRPr lang="fr-CA" altLang="fr-FR" dirty="0" smtClean="0"/>
          </a:p>
        </p:txBody>
      </p:sp>
      <p:sp>
        <p:nvSpPr>
          <p:cNvPr id="86020" name="Espace réservé du numéro de diapositive 3"/>
          <p:cNvSpPr>
            <a:spLocks noGrp="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EE5063DB-8815-45B8-B7C4-27130C44EE63}" type="slidenum">
              <a:rPr lang="fr-FR" altLang="fr-FR" smtClean="0"/>
              <a:pPr eaLnBrk="1" hangingPunct="1"/>
              <a:t>49</a:t>
            </a:fld>
            <a:endParaRPr lang="fr-FR" alt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p:spPr>
        <p:txBody>
          <a:bodyPr/>
          <a:lstStyle/>
          <a:p>
            <a:pPr eaLnBrk="1" hangingPunct="1"/>
            <a:endParaRPr lang="fr-CA" altLang="fr-FR" dirty="0" smtClean="0"/>
          </a:p>
        </p:txBody>
      </p:sp>
      <p:sp>
        <p:nvSpPr>
          <p:cNvPr id="87044" name="Espace réservé du numéro de diapositive 3"/>
          <p:cNvSpPr>
            <a:spLocks noGrp="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90CC60A8-7446-4A1F-86A5-869134973A03}" type="slidenum">
              <a:rPr lang="fr-FR" altLang="fr-FR" smtClean="0"/>
              <a:pPr eaLnBrk="1" hangingPunct="1"/>
              <a:t>50</a:t>
            </a:fld>
            <a:endParaRPr lang="fr-FR" alt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51</a:t>
            </a:fld>
            <a:endParaRPr lang="fr-FR"/>
          </a:p>
        </p:txBody>
      </p:sp>
    </p:spTree>
    <p:extLst>
      <p:ext uri="{BB962C8B-B14F-4D97-AF65-F5344CB8AC3E}">
        <p14:creationId xmlns:p14="http://schemas.microsoft.com/office/powerpoint/2010/main" val="2813261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52</a:t>
            </a:fld>
            <a:endParaRPr lang="fr-FR"/>
          </a:p>
        </p:txBody>
      </p:sp>
    </p:spTree>
    <p:extLst>
      <p:ext uri="{BB962C8B-B14F-4D97-AF65-F5344CB8AC3E}">
        <p14:creationId xmlns:p14="http://schemas.microsoft.com/office/powerpoint/2010/main" val="4117533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53</a:t>
            </a:fld>
            <a:endParaRPr lang="fr-FR"/>
          </a:p>
        </p:txBody>
      </p:sp>
    </p:spTree>
    <p:extLst>
      <p:ext uri="{BB962C8B-B14F-4D97-AF65-F5344CB8AC3E}">
        <p14:creationId xmlns:p14="http://schemas.microsoft.com/office/powerpoint/2010/main" val="902360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54</a:t>
            </a:fld>
            <a:endParaRPr lang="fr-FR"/>
          </a:p>
        </p:txBody>
      </p:sp>
    </p:spTree>
    <p:extLst>
      <p:ext uri="{BB962C8B-B14F-4D97-AF65-F5344CB8AC3E}">
        <p14:creationId xmlns:p14="http://schemas.microsoft.com/office/powerpoint/2010/main" val="3024923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55</a:t>
            </a:fld>
            <a:endParaRPr lang="fr-FR"/>
          </a:p>
        </p:txBody>
      </p:sp>
    </p:spTree>
    <p:extLst>
      <p:ext uri="{BB962C8B-B14F-4D97-AF65-F5344CB8AC3E}">
        <p14:creationId xmlns:p14="http://schemas.microsoft.com/office/powerpoint/2010/main" val="4188077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6287E9A4-CD52-4808-B6D4-F3ED12775628}" type="slidenum">
              <a:rPr lang="fr-FR" altLang="fr-FR" smtClean="0"/>
              <a:pPr eaLnBrk="1" hangingPunct="1"/>
              <a:t>56</a:t>
            </a:fld>
            <a:endParaRPr lang="fr-FR" altLang="fr-FR" smtClean="0"/>
          </a:p>
        </p:txBody>
      </p:sp>
      <p:sp>
        <p:nvSpPr>
          <p:cNvPr id="88067" name="Rectangle 2"/>
          <p:cNvSpPr>
            <a:spLocks noGrp="1" noRot="1" noChangeAspect="1" noChangeArrowheads="1" noTextEdit="1"/>
          </p:cNvSpPr>
          <p:nvPr>
            <p:ph type="sldImg"/>
          </p:nvPr>
        </p:nvSpPr>
        <p:spPr>
          <a:xfrm>
            <a:off x="912813" y="744538"/>
            <a:ext cx="4956175" cy="3717925"/>
          </a:xfrm>
          <a:ln/>
        </p:spPr>
      </p:sp>
      <p:sp>
        <p:nvSpPr>
          <p:cNvPr id="88068" name="Rectangle 3"/>
          <p:cNvSpPr>
            <a:spLocks noGrp="1" noChangeArrowheads="1"/>
          </p:cNvSpPr>
          <p:nvPr>
            <p:ph type="body" idx="1"/>
          </p:nvPr>
        </p:nvSpPr>
        <p:spPr>
          <a:noFill/>
        </p:spPr>
        <p:txBody>
          <a:bodyPr/>
          <a:lstStyle/>
          <a:p>
            <a:pPr eaLnBrk="1" hangingPunct="1"/>
            <a:endParaRPr lang="fr-CA" altLang="fr-FR" sz="10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a:ln/>
        </p:spPr>
      </p:sp>
      <p:sp>
        <p:nvSpPr>
          <p:cNvPr id="63491" name="Espace réservé des commentaires 2"/>
          <p:cNvSpPr>
            <a:spLocks noGrp="1"/>
          </p:cNvSpPr>
          <p:nvPr>
            <p:ph type="body" idx="1"/>
          </p:nvPr>
        </p:nvSpPr>
        <p:spPr>
          <a:noFill/>
        </p:spPr>
        <p:txBody>
          <a:bodyPr/>
          <a:lstStyle/>
          <a:p>
            <a:pPr eaLnBrk="1" hangingPunct="1"/>
            <a:endParaRPr lang="fr-CA" altLang="fr-FR" smtClean="0"/>
          </a:p>
        </p:txBody>
      </p:sp>
      <p:sp>
        <p:nvSpPr>
          <p:cNvPr id="63492" name="Espace réservé du numéro de diapositive 3"/>
          <p:cNvSpPr>
            <a:spLocks noGrp="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0268202D-6A82-4D7F-9766-5B2D58F425C9}" type="slidenum">
              <a:rPr lang="fr-FR" altLang="fr-FR" smtClean="0"/>
              <a:pPr eaLnBrk="1" hangingPunct="1"/>
              <a:t>6</a:t>
            </a:fld>
            <a:endParaRPr lang="fr-FR" alt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0E7C6A9A-5F57-4283-AEE9-82E70ABEFCAB}" type="slidenum">
              <a:rPr lang="fr-FR" altLang="fr-FR" smtClean="0"/>
              <a:pPr eaLnBrk="1" hangingPunct="1"/>
              <a:t>57</a:t>
            </a:fld>
            <a:endParaRPr lang="fr-FR" altLang="fr-FR" smtClean="0"/>
          </a:p>
        </p:txBody>
      </p:sp>
      <p:sp>
        <p:nvSpPr>
          <p:cNvPr id="89091" name="Rectangle 2"/>
          <p:cNvSpPr>
            <a:spLocks noGrp="1" noRot="1" noChangeAspect="1" noChangeArrowheads="1" noTextEdit="1"/>
          </p:cNvSpPr>
          <p:nvPr>
            <p:ph type="sldImg"/>
          </p:nvPr>
        </p:nvSpPr>
        <p:spPr>
          <a:xfrm>
            <a:off x="912813" y="744538"/>
            <a:ext cx="4956175" cy="3717925"/>
          </a:xfrm>
          <a:ln/>
        </p:spPr>
      </p:sp>
      <p:sp>
        <p:nvSpPr>
          <p:cNvPr id="89092" name="Rectangle 3"/>
          <p:cNvSpPr>
            <a:spLocks noGrp="1" noChangeArrowheads="1"/>
          </p:cNvSpPr>
          <p:nvPr>
            <p:ph type="body" idx="1"/>
          </p:nvPr>
        </p:nvSpPr>
        <p:spPr>
          <a:noFill/>
        </p:spPr>
        <p:txBody>
          <a:bodyPr/>
          <a:lstStyle/>
          <a:p>
            <a:pPr eaLnBrk="1" hangingPunct="1"/>
            <a:endParaRPr lang="fr-CA" altLang="fr-FR" sz="10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58</a:t>
            </a:fld>
            <a:endParaRPr lang="fr-FR"/>
          </a:p>
        </p:txBody>
      </p:sp>
    </p:spTree>
    <p:extLst>
      <p:ext uri="{BB962C8B-B14F-4D97-AF65-F5344CB8AC3E}">
        <p14:creationId xmlns:p14="http://schemas.microsoft.com/office/powerpoint/2010/main" val="566216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8</a:t>
            </a:fld>
            <a:endParaRPr lang="fr-FR"/>
          </a:p>
        </p:txBody>
      </p:sp>
    </p:spTree>
    <p:extLst>
      <p:ext uri="{BB962C8B-B14F-4D97-AF65-F5344CB8AC3E}">
        <p14:creationId xmlns:p14="http://schemas.microsoft.com/office/powerpoint/2010/main" val="286717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p:spPr>
        <p:txBody>
          <a:bodyPr/>
          <a:lstStyle/>
          <a:p>
            <a:endParaRPr lang="fr-CA" sz="1200" b="0" kern="1200" dirty="0" smtClean="0">
              <a:solidFill>
                <a:schemeClr val="tx1"/>
              </a:solidFill>
              <a:effectLst/>
              <a:latin typeface="Arial" charset="0"/>
              <a:ea typeface="+mn-ea"/>
              <a:cs typeface="+mn-cs"/>
            </a:endParaRPr>
          </a:p>
          <a:p>
            <a:r>
              <a:rPr lang="fr-CA" sz="1200" b="0" kern="1200" dirty="0" smtClean="0">
                <a:solidFill>
                  <a:schemeClr val="tx1"/>
                </a:solidFill>
                <a:effectLst/>
                <a:latin typeface="Arial" charset="0"/>
                <a:ea typeface="+mn-ea"/>
                <a:cs typeface="+mn-cs"/>
              </a:rPr>
              <a:t>Avantage: Vous pouvez voir où les nuages ​​se développent, longtemps avant que les averses ne soient visibles sur le radar. Puisque tous les nuages ​​sont visibles, vous pouvez voir différents mouvements de</a:t>
            </a:r>
            <a:r>
              <a:rPr lang="fr-CA" sz="1200" b="0" kern="1200" baseline="0" dirty="0" smtClean="0">
                <a:solidFill>
                  <a:schemeClr val="tx1"/>
                </a:solidFill>
                <a:effectLst/>
                <a:latin typeface="Arial" charset="0"/>
                <a:ea typeface="+mn-ea"/>
                <a:cs typeface="+mn-cs"/>
              </a:rPr>
              <a:t> l’air atmosphérique (vents)</a:t>
            </a:r>
            <a:r>
              <a:rPr lang="fr-CA" sz="1200" b="0" kern="1200" dirty="0" smtClean="0">
                <a:solidFill>
                  <a:schemeClr val="tx1"/>
                </a:solidFill>
                <a:effectLst/>
                <a:latin typeface="Arial" charset="0"/>
                <a:ea typeface="+mn-ea"/>
                <a:cs typeface="+mn-cs"/>
              </a:rPr>
              <a:t>. </a:t>
            </a:r>
            <a:br>
              <a:rPr lang="fr-CA" sz="1200" b="0" kern="1200" dirty="0" smtClean="0">
                <a:solidFill>
                  <a:schemeClr val="tx1"/>
                </a:solidFill>
                <a:effectLst/>
                <a:latin typeface="Arial" charset="0"/>
                <a:ea typeface="+mn-ea"/>
                <a:cs typeface="+mn-cs"/>
              </a:rPr>
            </a:br>
            <a:r>
              <a:rPr lang="fr-CA" sz="1200" b="0" kern="1200" dirty="0" smtClean="0">
                <a:solidFill>
                  <a:schemeClr val="tx1"/>
                </a:solidFill>
                <a:effectLst/>
                <a:latin typeface="Arial" charset="0"/>
                <a:ea typeface="+mn-ea"/>
                <a:cs typeface="+mn-cs"/>
              </a:rPr>
              <a:t>Inconvénient: Évidemment, seulement utile pendant les heures du jour. Tous les nuages, qu'ils soient bas ou hauts dans l'atmosphère, ont</a:t>
            </a:r>
            <a:r>
              <a:rPr lang="fr-CA" sz="1200" b="0" kern="1200" baseline="0" dirty="0" smtClean="0">
                <a:solidFill>
                  <a:schemeClr val="tx1"/>
                </a:solidFill>
                <a:effectLst/>
                <a:latin typeface="Arial" charset="0"/>
                <a:ea typeface="+mn-ea"/>
                <a:cs typeface="+mn-cs"/>
              </a:rPr>
              <a:t> des albédos très semblables,</a:t>
            </a:r>
            <a:r>
              <a:rPr lang="fr-CA" sz="1200" b="0" kern="1200" dirty="0" smtClean="0">
                <a:solidFill>
                  <a:schemeClr val="tx1"/>
                </a:solidFill>
                <a:effectLst/>
                <a:latin typeface="Arial" charset="0"/>
                <a:ea typeface="+mn-ea"/>
                <a:cs typeface="+mn-cs"/>
              </a:rPr>
              <a:t> donc vous ne pouvez pas déterminer les hauteurs des sommets. Aussi, en hiver, il est souvent difficile de faire la différence entre la couverture de neige et les nuages.</a:t>
            </a:r>
          </a:p>
          <a:p>
            <a:pPr eaLnBrk="1" hangingPunct="1"/>
            <a:endParaRPr lang="en-US" altLang="fr-FR" dirty="0" smtClean="0"/>
          </a:p>
          <a:p>
            <a:pPr eaLnBrk="1" hangingPunct="1"/>
            <a:endParaRPr lang="fr-CA" altLang="fr-FR" dirty="0" smtClean="0"/>
          </a:p>
        </p:txBody>
      </p:sp>
      <p:sp>
        <p:nvSpPr>
          <p:cNvPr id="64516" name="Espace réservé du numéro de diapositive 3"/>
          <p:cNvSpPr>
            <a:spLocks noGrp="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88000B3C-92A9-4248-B3A8-FF92086034DC}" type="slidenum">
              <a:rPr lang="fr-FR" altLang="fr-FR" smtClean="0"/>
              <a:pPr eaLnBrk="1" hangingPunct="1"/>
              <a:t>9</a:t>
            </a:fld>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charset="0"/>
              </a:defRPr>
            </a:lvl1pPr>
            <a:lvl2pPr marL="742950" indent="-285750" defTabSz="954088" eaLnBrk="0" hangingPunct="0">
              <a:defRPr>
                <a:solidFill>
                  <a:schemeClr val="tx1"/>
                </a:solidFill>
                <a:latin typeface="Arial" charset="0"/>
              </a:defRPr>
            </a:lvl2pPr>
            <a:lvl3pPr marL="1143000" indent="-228600" defTabSz="954088" eaLnBrk="0" hangingPunct="0">
              <a:defRPr>
                <a:solidFill>
                  <a:schemeClr val="tx1"/>
                </a:solidFill>
                <a:latin typeface="Arial" charset="0"/>
              </a:defRPr>
            </a:lvl3pPr>
            <a:lvl4pPr marL="1600200" indent="-228600" defTabSz="954088" eaLnBrk="0" hangingPunct="0">
              <a:defRPr>
                <a:solidFill>
                  <a:schemeClr val="tx1"/>
                </a:solidFill>
                <a:latin typeface="Arial" charset="0"/>
              </a:defRPr>
            </a:lvl4pPr>
            <a:lvl5pPr marL="2057400" indent="-228600" defTabSz="954088" eaLnBrk="0" hangingPunct="0">
              <a:defRPr>
                <a:solidFill>
                  <a:schemeClr val="tx1"/>
                </a:solidFill>
                <a:latin typeface="Arial" charset="0"/>
              </a:defRPr>
            </a:lvl5pPr>
            <a:lvl6pPr marL="2514600" indent="-228600" defTabSz="954088" eaLnBrk="0" fontAlgn="base" hangingPunct="0">
              <a:spcBef>
                <a:spcPct val="0"/>
              </a:spcBef>
              <a:spcAft>
                <a:spcPct val="0"/>
              </a:spcAft>
              <a:defRPr>
                <a:solidFill>
                  <a:schemeClr val="tx1"/>
                </a:solidFill>
                <a:latin typeface="Arial" charset="0"/>
              </a:defRPr>
            </a:lvl6pPr>
            <a:lvl7pPr marL="2971800" indent="-228600" defTabSz="954088" eaLnBrk="0" fontAlgn="base" hangingPunct="0">
              <a:spcBef>
                <a:spcPct val="0"/>
              </a:spcBef>
              <a:spcAft>
                <a:spcPct val="0"/>
              </a:spcAft>
              <a:defRPr>
                <a:solidFill>
                  <a:schemeClr val="tx1"/>
                </a:solidFill>
                <a:latin typeface="Arial" charset="0"/>
              </a:defRPr>
            </a:lvl7pPr>
            <a:lvl8pPr marL="3429000" indent="-228600" defTabSz="954088" eaLnBrk="0" fontAlgn="base" hangingPunct="0">
              <a:spcBef>
                <a:spcPct val="0"/>
              </a:spcBef>
              <a:spcAft>
                <a:spcPct val="0"/>
              </a:spcAft>
              <a:defRPr>
                <a:solidFill>
                  <a:schemeClr val="tx1"/>
                </a:solidFill>
                <a:latin typeface="Arial" charset="0"/>
              </a:defRPr>
            </a:lvl8pPr>
            <a:lvl9pPr marL="3886200" indent="-228600" defTabSz="954088" eaLnBrk="0" fontAlgn="base" hangingPunct="0">
              <a:spcBef>
                <a:spcPct val="0"/>
              </a:spcBef>
              <a:spcAft>
                <a:spcPct val="0"/>
              </a:spcAft>
              <a:defRPr>
                <a:solidFill>
                  <a:schemeClr val="tx1"/>
                </a:solidFill>
                <a:latin typeface="Arial" charset="0"/>
              </a:defRPr>
            </a:lvl9pPr>
          </a:lstStyle>
          <a:p>
            <a:pPr eaLnBrk="1" hangingPunct="1"/>
            <a:fld id="{75BDC419-3FCE-4325-A1FF-617BA8326122}" type="slidenum">
              <a:rPr lang="fr-FR" altLang="fr-FR" smtClean="0"/>
              <a:pPr eaLnBrk="1" hangingPunct="1"/>
              <a:t>11</a:t>
            </a:fld>
            <a:endParaRPr lang="fr-FR" altLang="fr-FR" smtClean="0"/>
          </a:p>
        </p:txBody>
      </p:sp>
      <p:sp>
        <p:nvSpPr>
          <p:cNvPr id="65539" name="Rectangle 2"/>
          <p:cNvSpPr>
            <a:spLocks noGrp="1" noRot="1" noChangeAspect="1" noChangeArrowheads="1" noTextEdit="1"/>
          </p:cNvSpPr>
          <p:nvPr>
            <p:ph type="sldImg"/>
          </p:nvPr>
        </p:nvSpPr>
        <p:spPr>
          <a:xfrm>
            <a:off x="912813" y="744538"/>
            <a:ext cx="4956175" cy="3717925"/>
          </a:xfrm>
          <a:ln/>
        </p:spPr>
      </p:sp>
      <p:sp>
        <p:nvSpPr>
          <p:cNvPr id="65540" name="Rectangle 3"/>
          <p:cNvSpPr>
            <a:spLocks noGrp="1" noChangeArrowheads="1"/>
          </p:cNvSpPr>
          <p:nvPr>
            <p:ph type="body" idx="1"/>
          </p:nvPr>
        </p:nvSpPr>
        <p:spPr>
          <a:noFill/>
        </p:spPr>
        <p:txBody>
          <a:bodyPr/>
          <a:lstStyle/>
          <a:p>
            <a:pPr eaLnBrk="1" hangingPunct="1"/>
            <a:endParaRPr lang="fr-CA"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0B690501-B716-48F4-83C4-B5D221196EF2}" type="slidenum">
              <a:rPr lang="fr-FR" smtClean="0"/>
              <a:pPr>
                <a:defRPr/>
              </a:pPr>
              <a:t>12</a:t>
            </a:fld>
            <a:endParaRPr lang="fr-FR"/>
          </a:p>
        </p:txBody>
      </p:sp>
    </p:spTree>
    <p:extLst>
      <p:ext uri="{BB962C8B-B14F-4D97-AF65-F5344CB8AC3E}">
        <p14:creationId xmlns:p14="http://schemas.microsoft.com/office/powerpoint/2010/main" val="4154921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FC33D43-99C2-4DD9-9952-49F5A124B2D4}" type="slidenum">
              <a:rPr lang="fr-FR"/>
              <a:pPr>
                <a:defRPr/>
              </a:pPr>
              <a:t>‹N°›</a:t>
            </a:fld>
            <a:endParaRPr lang="fr-FR"/>
          </a:p>
        </p:txBody>
      </p:sp>
    </p:spTree>
    <p:extLst>
      <p:ext uri="{BB962C8B-B14F-4D97-AF65-F5344CB8AC3E}">
        <p14:creationId xmlns:p14="http://schemas.microsoft.com/office/powerpoint/2010/main" val="2007905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AEA31A3-F975-45F4-9C75-1E2324CAAAC5}" type="slidenum">
              <a:rPr lang="fr-FR"/>
              <a:pPr>
                <a:defRPr/>
              </a:pPr>
              <a:t>‹N°›</a:t>
            </a:fld>
            <a:endParaRPr lang="fr-FR"/>
          </a:p>
        </p:txBody>
      </p:sp>
    </p:spTree>
    <p:extLst>
      <p:ext uri="{BB962C8B-B14F-4D97-AF65-F5344CB8AC3E}">
        <p14:creationId xmlns:p14="http://schemas.microsoft.com/office/powerpoint/2010/main" val="60953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4450"/>
            <a:ext cx="2057400" cy="6081713"/>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44450"/>
            <a:ext cx="6019800" cy="608171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01C4F02-223A-49FC-83CE-B2C93136EE5F}" type="slidenum">
              <a:rPr lang="fr-FR"/>
              <a:pPr>
                <a:defRPr/>
              </a:pPr>
              <a:t>‹N°›</a:t>
            </a:fld>
            <a:endParaRPr lang="fr-FR"/>
          </a:p>
        </p:txBody>
      </p:sp>
    </p:spTree>
    <p:extLst>
      <p:ext uri="{BB962C8B-B14F-4D97-AF65-F5344CB8AC3E}">
        <p14:creationId xmlns:p14="http://schemas.microsoft.com/office/powerpoint/2010/main" val="60948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DA4ACCA-5115-4CDF-9564-62F035E26234}" type="slidenum">
              <a:rPr lang="fr-FR"/>
              <a:pPr>
                <a:defRPr/>
              </a:pPr>
              <a:t>‹N°›</a:t>
            </a:fld>
            <a:endParaRPr lang="fr-FR"/>
          </a:p>
        </p:txBody>
      </p:sp>
    </p:spTree>
    <p:extLst>
      <p:ext uri="{BB962C8B-B14F-4D97-AF65-F5344CB8AC3E}">
        <p14:creationId xmlns:p14="http://schemas.microsoft.com/office/powerpoint/2010/main" val="3047777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D357DCB-CB5C-4021-AFFE-6D9C8BD04DDA}" type="slidenum">
              <a:rPr lang="fr-FR"/>
              <a:pPr>
                <a:defRPr/>
              </a:pPr>
              <a:t>‹N°›</a:t>
            </a:fld>
            <a:endParaRPr lang="fr-FR"/>
          </a:p>
        </p:txBody>
      </p:sp>
    </p:spTree>
    <p:extLst>
      <p:ext uri="{BB962C8B-B14F-4D97-AF65-F5344CB8AC3E}">
        <p14:creationId xmlns:p14="http://schemas.microsoft.com/office/powerpoint/2010/main" val="294391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102EE06-9E8E-421F-807C-3FC4405F6134}" type="slidenum">
              <a:rPr lang="fr-FR"/>
              <a:pPr>
                <a:defRPr/>
              </a:pPr>
              <a:t>‹N°›</a:t>
            </a:fld>
            <a:endParaRPr lang="fr-FR"/>
          </a:p>
        </p:txBody>
      </p:sp>
    </p:spTree>
    <p:extLst>
      <p:ext uri="{BB962C8B-B14F-4D97-AF65-F5344CB8AC3E}">
        <p14:creationId xmlns:p14="http://schemas.microsoft.com/office/powerpoint/2010/main" val="211925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ACECA8BA-1D8D-499C-BC21-ABFC3A2366F5}" type="slidenum">
              <a:rPr lang="fr-FR"/>
              <a:pPr>
                <a:defRPr/>
              </a:pPr>
              <a:t>‹N°›</a:t>
            </a:fld>
            <a:endParaRPr lang="fr-FR"/>
          </a:p>
        </p:txBody>
      </p:sp>
    </p:spTree>
    <p:extLst>
      <p:ext uri="{BB962C8B-B14F-4D97-AF65-F5344CB8AC3E}">
        <p14:creationId xmlns:p14="http://schemas.microsoft.com/office/powerpoint/2010/main" val="3957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7E49943B-CA8B-4F64-AFD0-B06D1CD9C776}" type="slidenum">
              <a:rPr lang="fr-FR"/>
              <a:pPr>
                <a:defRPr/>
              </a:pPr>
              <a:t>‹N°›</a:t>
            </a:fld>
            <a:endParaRPr lang="fr-FR"/>
          </a:p>
        </p:txBody>
      </p:sp>
    </p:spTree>
    <p:extLst>
      <p:ext uri="{BB962C8B-B14F-4D97-AF65-F5344CB8AC3E}">
        <p14:creationId xmlns:p14="http://schemas.microsoft.com/office/powerpoint/2010/main" val="259010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F31B9D59-1F67-484D-8F18-169A72B0C9F7}" type="slidenum">
              <a:rPr lang="fr-FR"/>
              <a:pPr>
                <a:defRPr/>
              </a:pPr>
              <a:t>‹N°›</a:t>
            </a:fld>
            <a:endParaRPr lang="fr-FR"/>
          </a:p>
        </p:txBody>
      </p:sp>
    </p:spTree>
    <p:extLst>
      <p:ext uri="{BB962C8B-B14F-4D97-AF65-F5344CB8AC3E}">
        <p14:creationId xmlns:p14="http://schemas.microsoft.com/office/powerpoint/2010/main" val="121612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57AF11D-EF42-4B9A-887D-BA91A71ECDFD}" type="slidenum">
              <a:rPr lang="fr-FR"/>
              <a:pPr>
                <a:defRPr/>
              </a:pPr>
              <a:t>‹N°›</a:t>
            </a:fld>
            <a:endParaRPr lang="fr-FR"/>
          </a:p>
        </p:txBody>
      </p:sp>
    </p:spTree>
    <p:extLst>
      <p:ext uri="{BB962C8B-B14F-4D97-AF65-F5344CB8AC3E}">
        <p14:creationId xmlns:p14="http://schemas.microsoft.com/office/powerpoint/2010/main" val="3401388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078AD92-C75C-4327-A25F-E15F0E53BEF1}" type="slidenum">
              <a:rPr lang="fr-FR"/>
              <a:pPr>
                <a:defRPr/>
              </a:pPr>
              <a:t>‹N°›</a:t>
            </a:fld>
            <a:endParaRPr lang="fr-FR"/>
          </a:p>
        </p:txBody>
      </p:sp>
    </p:spTree>
    <p:extLst>
      <p:ext uri="{BB962C8B-B14F-4D97-AF65-F5344CB8AC3E}">
        <p14:creationId xmlns:p14="http://schemas.microsoft.com/office/powerpoint/2010/main" val="231217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BD91842-BC44-423A-B6C2-55547EC675B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comet.ucar.edu/nsflab/web/index.htm"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hyperlink" Target="http://www.goes.noaa.gov/" TargetMode="External"/><Relationship Id="rId4" Type="http://schemas.openxmlformats.org/officeDocument/2006/relationships/hyperlink" Target="http://www.atmos.ucla.edu/~fovell/meteo/wv_24may2008.GI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hyperlink" Target="http://wx.inside.net/sa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4.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meteocentre.com/montreal/home.html"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planet-terre.ens-lyon.fr/planetterre/XML/db/planetterre/metadata/LOM-imagerie-satellite3.xml"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fr-CA" dirty="0" smtClean="0">
                <a:effectLst>
                  <a:outerShdw blurRad="38100" dist="38100" dir="2700000" algn="tl">
                    <a:srgbClr val="000000">
                      <a:alpha val="43137"/>
                    </a:srgbClr>
                  </a:outerShdw>
                </a:effectLst>
              </a:rPr>
              <a:t>TP#9-Détection à distance</a:t>
            </a:r>
            <a:endParaRPr lang="fr-FR" dirty="0" smtClean="0">
              <a:effectLst>
                <a:outerShdw blurRad="38100" dist="38100" dir="2700000" algn="tl">
                  <a:srgbClr val="000000">
                    <a:alpha val="43137"/>
                  </a:srgbClr>
                </a:outerShdw>
              </a:effectLst>
            </a:endParaRPr>
          </a:p>
        </p:txBody>
      </p:sp>
      <p:sp>
        <p:nvSpPr>
          <p:cNvPr id="2051" name="Rectangle 3"/>
          <p:cNvSpPr>
            <a:spLocks noGrp="1" noChangeArrowheads="1"/>
          </p:cNvSpPr>
          <p:nvPr>
            <p:ph type="subTitle" idx="1"/>
          </p:nvPr>
        </p:nvSpPr>
        <p:spPr/>
        <p:txBody>
          <a:bodyPr/>
          <a:lstStyle/>
          <a:p>
            <a:pPr eaLnBrk="1" hangingPunct="1">
              <a:defRPr/>
            </a:pPr>
            <a:r>
              <a:rPr lang="fr-CA" dirty="0" smtClean="0">
                <a:effectLst>
                  <a:outerShdw blurRad="38100" dist="38100" dir="2700000" algn="tl">
                    <a:srgbClr val="000000">
                      <a:alpha val="43137"/>
                    </a:srgbClr>
                  </a:outerShdw>
                </a:effectLst>
              </a:rPr>
              <a:t>Les </a:t>
            </a:r>
            <a:r>
              <a:rPr lang="fr-CA" dirty="0" smtClean="0">
                <a:effectLst>
                  <a:outerShdw blurRad="38100" dist="38100" dir="2700000" algn="tl">
                    <a:srgbClr val="000000">
                      <a:alpha val="43137"/>
                    </a:srgbClr>
                  </a:outerShdw>
                </a:effectLst>
              </a:rPr>
              <a:t>satellites</a:t>
            </a:r>
            <a:endParaRPr lang="fr-FR"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Images VIS</a:t>
            </a:r>
            <a:endParaRPr lang="fr-CA" dirty="0"/>
          </a:p>
        </p:txBody>
      </p:sp>
      <p:sp>
        <p:nvSpPr>
          <p:cNvPr id="3" name="Espace réservé du numéro de diapositive 2"/>
          <p:cNvSpPr>
            <a:spLocks noGrp="1"/>
          </p:cNvSpPr>
          <p:nvPr>
            <p:ph type="sldNum" sz="quarter" idx="12"/>
          </p:nvPr>
        </p:nvSpPr>
        <p:spPr/>
        <p:txBody>
          <a:bodyPr/>
          <a:lstStyle/>
          <a:p>
            <a:pPr>
              <a:defRPr/>
            </a:pPr>
            <a:fld id="{7E49943B-CA8B-4F64-AFD0-B06D1CD9C776}" type="slidenum">
              <a:rPr lang="fr-FR" smtClean="0"/>
              <a:pPr>
                <a:defRPr/>
              </a:pPr>
              <a:t>10</a:t>
            </a:fld>
            <a:endParaRPr lang="fr-FR"/>
          </a:p>
        </p:txBody>
      </p:sp>
      <p:sp>
        <p:nvSpPr>
          <p:cNvPr id="4" name="Rectangle 3"/>
          <p:cNvSpPr/>
          <p:nvPr/>
        </p:nvSpPr>
        <p:spPr>
          <a:xfrm>
            <a:off x="611560" y="1196752"/>
            <a:ext cx="7920880" cy="3970318"/>
          </a:xfrm>
          <a:prstGeom prst="rect">
            <a:avLst/>
          </a:prstGeom>
        </p:spPr>
        <p:txBody>
          <a:bodyPr wrap="square">
            <a:spAutoFit/>
          </a:bodyPr>
          <a:lstStyle/>
          <a:p>
            <a:r>
              <a:rPr lang="fr-CA" b="1" dirty="0" smtClean="0">
                <a:effectLst>
                  <a:outerShdw blurRad="38100" dist="38100" dir="2700000" algn="tl">
                    <a:srgbClr val="000000">
                      <a:alpha val="43137"/>
                    </a:srgbClr>
                  </a:outerShdw>
                </a:effectLst>
              </a:rPr>
              <a:t>Avantages </a:t>
            </a:r>
            <a:r>
              <a:rPr lang="fr-CA" dirty="0" smtClean="0">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fr-CA" dirty="0" smtClean="0">
                <a:effectLst>
                  <a:outerShdw blurRad="38100" dist="38100" dir="2700000" algn="tl">
                    <a:srgbClr val="000000">
                      <a:alpha val="43137"/>
                    </a:srgbClr>
                  </a:outerShdw>
                </a:effectLst>
              </a:rPr>
              <a:t>Visualisation des régions </a:t>
            </a:r>
            <a:r>
              <a:rPr lang="fr-CA" dirty="0">
                <a:effectLst>
                  <a:outerShdw blurRad="38100" dist="38100" dir="2700000" algn="tl">
                    <a:srgbClr val="000000">
                      <a:alpha val="43137"/>
                    </a:srgbClr>
                  </a:outerShdw>
                </a:effectLst>
              </a:rPr>
              <a:t>où les nuages ​​se développent, longtemps </a:t>
            </a:r>
            <a:r>
              <a:rPr lang="fr-CA" dirty="0" smtClean="0">
                <a:effectLst>
                  <a:outerShdw blurRad="38100" dist="38100" dir="2700000" algn="tl">
                    <a:srgbClr val="000000">
                      <a:alpha val="43137"/>
                    </a:srgbClr>
                  </a:outerShdw>
                </a:effectLst>
              </a:rPr>
              <a:t>avant </a:t>
            </a:r>
            <a:r>
              <a:rPr lang="fr-CA" dirty="0">
                <a:effectLst>
                  <a:outerShdw blurRad="38100" dist="38100" dir="2700000" algn="tl">
                    <a:srgbClr val="000000">
                      <a:alpha val="43137"/>
                    </a:srgbClr>
                  </a:outerShdw>
                </a:effectLst>
              </a:rPr>
              <a:t>que les averses ne soient visibles sur le radar. </a:t>
            </a:r>
            <a:endParaRPr lang="fr-CA"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fr-CA" dirty="0" smtClean="0">
                <a:effectLst>
                  <a:outerShdw blurRad="38100" dist="38100" dir="2700000" algn="tl">
                    <a:srgbClr val="000000">
                      <a:alpha val="43137"/>
                    </a:srgbClr>
                  </a:outerShdw>
                </a:effectLst>
              </a:rPr>
              <a:t>Puisque </a:t>
            </a:r>
            <a:r>
              <a:rPr lang="fr-CA" dirty="0">
                <a:effectLst>
                  <a:outerShdw blurRad="38100" dist="38100" dir="2700000" algn="tl">
                    <a:srgbClr val="000000">
                      <a:alpha val="43137"/>
                    </a:srgbClr>
                  </a:outerShdw>
                </a:effectLst>
              </a:rPr>
              <a:t>tous les nuages ​​sont visibles, </a:t>
            </a:r>
            <a:r>
              <a:rPr lang="fr-CA" dirty="0" smtClean="0">
                <a:effectLst>
                  <a:outerShdw blurRad="38100" dist="38100" dir="2700000" algn="tl">
                    <a:srgbClr val="000000">
                      <a:alpha val="43137"/>
                    </a:srgbClr>
                  </a:outerShdw>
                </a:effectLst>
              </a:rPr>
              <a:t>il est possible de </a:t>
            </a:r>
            <a:r>
              <a:rPr lang="fr-CA" dirty="0">
                <a:effectLst>
                  <a:outerShdw blurRad="38100" dist="38100" dir="2700000" algn="tl">
                    <a:srgbClr val="000000">
                      <a:alpha val="43137"/>
                    </a:srgbClr>
                  </a:outerShdw>
                </a:effectLst>
              </a:rPr>
              <a:t>voir </a:t>
            </a:r>
            <a:r>
              <a:rPr lang="fr-CA" dirty="0" smtClean="0">
                <a:effectLst>
                  <a:outerShdw blurRad="38100" dist="38100" dir="2700000" algn="tl">
                    <a:srgbClr val="000000">
                      <a:alpha val="43137"/>
                    </a:srgbClr>
                  </a:outerShdw>
                </a:effectLst>
              </a:rPr>
              <a:t>les mouvements </a:t>
            </a:r>
            <a:r>
              <a:rPr lang="fr-CA" dirty="0">
                <a:effectLst>
                  <a:outerShdw blurRad="38100" dist="38100" dir="2700000" algn="tl">
                    <a:srgbClr val="000000">
                      <a:alpha val="43137"/>
                    </a:srgbClr>
                  </a:outerShdw>
                </a:effectLst>
              </a:rPr>
              <a:t>de l’air atmosphérique (vents). </a:t>
            </a:r>
            <a:endParaRPr lang="fr-CA" dirty="0" smtClean="0">
              <a:effectLst>
                <a:outerShdw blurRad="38100" dist="38100" dir="2700000" algn="tl">
                  <a:srgbClr val="000000">
                    <a:alpha val="43137"/>
                  </a:srgbClr>
                </a:outerShdw>
              </a:effectLst>
            </a:endParaRPr>
          </a:p>
          <a:p>
            <a:r>
              <a:rPr lang="fr-CA" dirty="0">
                <a:effectLst>
                  <a:outerShdw blurRad="38100" dist="38100" dir="2700000" algn="tl">
                    <a:srgbClr val="000000">
                      <a:alpha val="43137"/>
                    </a:srgbClr>
                  </a:outerShdw>
                </a:effectLst>
              </a:rPr>
              <a:t/>
            </a:r>
            <a:br>
              <a:rPr lang="fr-CA" dirty="0">
                <a:effectLst>
                  <a:outerShdw blurRad="38100" dist="38100" dir="2700000" algn="tl">
                    <a:srgbClr val="000000">
                      <a:alpha val="43137"/>
                    </a:srgbClr>
                  </a:outerShdw>
                </a:effectLst>
              </a:rPr>
            </a:br>
            <a:r>
              <a:rPr lang="fr-CA" b="1" dirty="0" smtClean="0">
                <a:effectLst>
                  <a:outerShdw blurRad="38100" dist="38100" dir="2700000" algn="tl">
                    <a:srgbClr val="000000">
                      <a:alpha val="43137"/>
                    </a:srgbClr>
                  </a:outerShdw>
                </a:effectLst>
              </a:rPr>
              <a:t>Inconvénients </a:t>
            </a:r>
            <a:r>
              <a:rPr lang="fr-CA" dirty="0" smtClean="0">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fr-CA" dirty="0" smtClean="0">
                <a:effectLst>
                  <a:outerShdw blurRad="38100" dist="38100" dir="2700000" algn="tl">
                    <a:srgbClr val="000000">
                      <a:alpha val="43137"/>
                    </a:srgbClr>
                  </a:outerShdw>
                </a:effectLst>
              </a:rPr>
              <a:t>Évidemment</a:t>
            </a:r>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ces images sont utiles </a:t>
            </a:r>
            <a:r>
              <a:rPr lang="fr-CA" dirty="0">
                <a:effectLst>
                  <a:outerShdw blurRad="38100" dist="38100" dir="2700000" algn="tl">
                    <a:srgbClr val="000000">
                      <a:alpha val="43137"/>
                    </a:srgbClr>
                  </a:outerShdw>
                </a:effectLst>
              </a:rPr>
              <a:t>seulement</a:t>
            </a:r>
            <a:r>
              <a:rPr lang="fr-CA" dirty="0" smtClean="0">
                <a:effectLst>
                  <a:outerShdw blurRad="38100" dist="38100" dir="2700000" algn="tl">
                    <a:srgbClr val="000000">
                      <a:alpha val="43137"/>
                    </a:srgbClr>
                  </a:outerShdw>
                </a:effectLst>
              </a:rPr>
              <a:t> </a:t>
            </a:r>
            <a:r>
              <a:rPr lang="fr-CA" dirty="0">
                <a:effectLst>
                  <a:outerShdw blurRad="38100" dist="38100" dir="2700000" algn="tl">
                    <a:srgbClr val="000000">
                      <a:alpha val="43137"/>
                    </a:srgbClr>
                  </a:outerShdw>
                </a:effectLst>
              </a:rPr>
              <a:t>pendant les heures du jour. </a:t>
            </a:r>
            <a:endParaRPr lang="fr-CA"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fr-CA" dirty="0" smtClean="0">
                <a:effectLst>
                  <a:outerShdw blurRad="38100" dist="38100" dir="2700000" algn="tl">
                    <a:srgbClr val="000000">
                      <a:alpha val="43137"/>
                    </a:srgbClr>
                  </a:outerShdw>
                </a:effectLst>
              </a:rPr>
              <a:t>Tous </a:t>
            </a:r>
            <a:r>
              <a:rPr lang="fr-CA" dirty="0">
                <a:effectLst>
                  <a:outerShdw blurRad="38100" dist="38100" dir="2700000" algn="tl">
                    <a:srgbClr val="000000">
                      <a:alpha val="43137"/>
                    </a:srgbClr>
                  </a:outerShdw>
                </a:effectLst>
              </a:rPr>
              <a:t>les nuages, qu'ils soient bas ou </a:t>
            </a:r>
            <a:r>
              <a:rPr lang="fr-CA" dirty="0" smtClean="0">
                <a:effectLst>
                  <a:outerShdw blurRad="38100" dist="38100" dir="2700000" algn="tl">
                    <a:srgbClr val="000000">
                      <a:alpha val="43137"/>
                    </a:srgbClr>
                  </a:outerShdw>
                </a:effectLst>
              </a:rPr>
              <a:t>hauts, ont des albédos très semblables, donc il est impossible de </a:t>
            </a:r>
            <a:r>
              <a:rPr lang="fr-CA" dirty="0">
                <a:effectLst>
                  <a:outerShdw blurRad="38100" dist="38100" dir="2700000" algn="tl">
                    <a:srgbClr val="000000">
                      <a:alpha val="43137"/>
                    </a:srgbClr>
                  </a:outerShdw>
                </a:effectLst>
              </a:rPr>
              <a:t>déterminer </a:t>
            </a:r>
            <a:r>
              <a:rPr lang="fr-CA" dirty="0" smtClean="0">
                <a:effectLst>
                  <a:outerShdw blurRad="38100" dist="38100" dir="2700000" algn="tl">
                    <a:srgbClr val="000000">
                      <a:alpha val="43137"/>
                    </a:srgbClr>
                  </a:outerShdw>
                </a:effectLst>
              </a:rPr>
              <a:t>la hauteur </a:t>
            </a:r>
            <a:r>
              <a:rPr lang="fr-CA" dirty="0">
                <a:effectLst>
                  <a:outerShdw blurRad="38100" dist="38100" dir="2700000" algn="tl">
                    <a:srgbClr val="000000">
                      <a:alpha val="43137"/>
                    </a:srgbClr>
                  </a:outerShdw>
                </a:effectLst>
              </a:rPr>
              <a:t>des sommets. </a:t>
            </a:r>
            <a:endParaRPr lang="fr-CA"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fr-CA" dirty="0" smtClean="0">
                <a:effectLst>
                  <a:outerShdw blurRad="38100" dist="38100" dir="2700000" algn="tl">
                    <a:srgbClr val="000000">
                      <a:alpha val="43137"/>
                    </a:srgbClr>
                  </a:outerShdw>
                </a:effectLst>
              </a:rPr>
              <a:t>Aussi</a:t>
            </a:r>
            <a:r>
              <a:rPr lang="fr-CA" dirty="0">
                <a:effectLst>
                  <a:outerShdw blurRad="38100" dist="38100" dir="2700000" algn="tl">
                    <a:srgbClr val="000000">
                      <a:alpha val="43137"/>
                    </a:srgbClr>
                  </a:outerShdw>
                </a:effectLst>
              </a:rPr>
              <a:t>, en hiver, il est souvent difficile de faire la différence entre la couverture de neige et les </a:t>
            </a:r>
            <a:r>
              <a:rPr lang="fr-CA" dirty="0" smtClean="0">
                <a:effectLst>
                  <a:outerShdw blurRad="38100" dist="38100" dir="2700000" algn="tl">
                    <a:srgbClr val="000000">
                      <a:alpha val="43137"/>
                    </a:srgbClr>
                  </a:outerShdw>
                </a:effectLst>
              </a:rPr>
              <a:t>nuages.</a:t>
            </a:r>
            <a:endParaRPr lang="fr-CA" dirty="0">
              <a:effectLst>
                <a:outerShdw blurRad="38100" dist="38100" dir="2700000" algn="tl">
                  <a:srgbClr val="000000">
                    <a:alpha val="43137"/>
                  </a:srgbClr>
                </a:outerShdw>
              </a:effectLst>
            </a:endParaRPr>
          </a:p>
        </p:txBody>
      </p:sp>
      <p:sp>
        <p:nvSpPr>
          <p:cNvPr id="5" name="Rectangle 4"/>
          <p:cNvSpPr>
            <a:spLocks noChangeArrowheads="1"/>
          </p:cNvSpPr>
          <p:nvPr/>
        </p:nvSpPr>
        <p:spPr bwMode="auto">
          <a:xfrm>
            <a:off x="468313" y="5732463"/>
            <a:ext cx="8207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b="1" dirty="0"/>
              <a:t>Les exercices qui </a:t>
            </a:r>
            <a:r>
              <a:rPr lang="fr-CA" altLang="fr-FR" b="1" dirty="0" smtClean="0"/>
              <a:t>suivent </a:t>
            </a:r>
            <a:r>
              <a:rPr lang="fr-CA" altLang="fr-FR" b="1" dirty="0"/>
              <a:t>ont été pris dans le cours d’introduction des satellites de COMET : (</a:t>
            </a:r>
            <a:r>
              <a:rPr lang="fr-CA" altLang="fr-FR" b="1" u="sng" dirty="0">
                <a:hlinkClick r:id="rId2"/>
              </a:rPr>
              <a:t>http://www.comet.ucar.edu/nsflab/web/index.htm</a:t>
            </a:r>
            <a:r>
              <a:rPr lang="fr-CA" altLang="fr-FR" b="1" dirty="0"/>
              <a:t>)</a:t>
            </a:r>
          </a:p>
        </p:txBody>
      </p:sp>
    </p:spTree>
    <p:extLst>
      <p:ext uri="{BB962C8B-B14F-4D97-AF65-F5344CB8AC3E}">
        <p14:creationId xmlns:p14="http://schemas.microsoft.com/office/powerpoint/2010/main" val="21408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479925" y="4554538"/>
            <a:ext cx="184150"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sz="1100"/>
          </a:p>
          <a:p>
            <a:endParaRPr lang="fr-FR" altLang="fr-FR"/>
          </a:p>
        </p:txBody>
      </p:sp>
      <p:sp>
        <p:nvSpPr>
          <p:cNvPr id="13315" name="Rectangle 3"/>
          <p:cNvSpPr>
            <a:spLocks noGrp="1" noChangeArrowheads="1"/>
          </p:cNvSpPr>
          <p:nvPr>
            <p:ph type="title"/>
          </p:nvPr>
        </p:nvSpPr>
        <p:spPr/>
        <p:txBody>
          <a:bodyPr/>
          <a:lstStyle/>
          <a:p>
            <a:pPr eaLnBrk="1" hangingPunct="1"/>
            <a:r>
              <a:rPr lang="fr-CA" altLang="fr-FR" smtClean="0"/>
              <a:t>Légendes et étiquettes</a:t>
            </a:r>
            <a:endParaRPr lang="fr-FR" altLang="fr-FR" smtClean="0"/>
          </a:p>
        </p:txBody>
      </p:sp>
      <p:pic>
        <p:nvPicPr>
          <p:cNvPr id="13316" name="Picture 4" descr="vis_pi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773238"/>
            <a:ext cx="4392612"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a:off x="1185863" y="2781300"/>
            <a:ext cx="1657350" cy="57626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A"/>
          </a:p>
        </p:txBody>
      </p:sp>
      <p:sp>
        <p:nvSpPr>
          <p:cNvPr id="13318" name="Text Box 6"/>
          <p:cNvSpPr txBox="1">
            <a:spLocks noChangeArrowheads="1"/>
          </p:cNvSpPr>
          <p:nvPr/>
        </p:nvSpPr>
        <p:spPr bwMode="auto">
          <a:xfrm>
            <a:off x="466725" y="2062163"/>
            <a:ext cx="199605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sz="1400" dirty="0"/>
              <a:t>Échelle de tons de gris</a:t>
            </a:r>
            <a:br>
              <a:rPr lang="fr-CA" altLang="fr-FR" sz="1400" dirty="0"/>
            </a:br>
            <a:r>
              <a:rPr lang="fr-CA" altLang="fr-FR" sz="1400" dirty="0" smtClean="0"/>
              <a:t>permet </a:t>
            </a:r>
            <a:r>
              <a:rPr lang="fr-CA" altLang="fr-FR" sz="1400" dirty="0"/>
              <a:t>l’identification </a:t>
            </a:r>
            <a:br>
              <a:rPr lang="fr-CA" altLang="fr-FR" sz="1400" dirty="0"/>
            </a:br>
            <a:r>
              <a:rPr lang="fr-CA" altLang="fr-FR" sz="1400" dirty="0"/>
              <a:t>des nuages et de la</a:t>
            </a:r>
            <a:br>
              <a:rPr lang="fr-CA" altLang="fr-FR" sz="1400" dirty="0"/>
            </a:br>
            <a:r>
              <a:rPr lang="fr-CA" altLang="fr-FR" sz="1400" dirty="0"/>
              <a:t>surface</a:t>
            </a:r>
            <a:endParaRPr lang="fr-FR" altLang="fr-FR" sz="1400" dirty="0"/>
          </a:p>
        </p:txBody>
      </p:sp>
      <p:sp>
        <p:nvSpPr>
          <p:cNvPr id="13319" name="Text Box 7"/>
          <p:cNvSpPr txBox="1">
            <a:spLocks noChangeArrowheads="1"/>
          </p:cNvSpPr>
          <p:nvPr/>
        </p:nvSpPr>
        <p:spPr bwMode="auto">
          <a:xfrm>
            <a:off x="179388" y="5151438"/>
            <a:ext cx="823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tx2"/>
              </a:buClr>
              <a:buFont typeface="Wingdings" pitchFamily="2" charset="2"/>
              <a:buChar char="q"/>
            </a:pPr>
            <a:r>
              <a:rPr lang="fr-CA" altLang="fr-FR" dirty="0"/>
              <a:t> Les surfaces d’eau sont en </a:t>
            </a:r>
            <a:r>
              <a:rPr lang="fr-CA" altLang="fr-FR" dirty="0" smtClean="0"/>
              <a:t>général </a:t>
            </a:r>
            <a:r>
              <a:rPr lang="fr-CA" altLang="fr-FR" dirty="0"/>
              <a:t>plus foncées que les surfaces terrestres</a:t>
            </a:r>
          </a:p>
          <a:p>
            <a:pPr eaLnBrk="1" hangingPunct="1">
              <a:buClr>
                <a:schemeClr val="tx2"/>
              </a:buClr>
              <a:buFont typeface="Wingdings" pitchFamily="2" charset="2"/>
              <a:buChar char="q"/>
            </a:pPr>
            <a:r>
              <a:rPr lang="fr-CA" altLang="fr-FR" dirty="0"/>
              <a:t> Les nuages, la neige et la glace sont plus proches du blanc </a:t>
            </a:r>
            <a:br>
              <a:rPr lang="fr-CA" altLang="fr-FR" dirty="0"/>
            </a:br>
            <a:r>
              <a:rPr lang="fr-CA" altLang="fr-FR" dirty="0"/>
              <a:t>    que les surfaces terrestres</a:t>
            </a:r>
            <a:endParaRPr lang="fr-FR" altLang="fr-FR" dirty="0"/>
          </a:p>
        </p:txBody>
      </p:sp>
      <p:sp>
        <p:nvSpPr>
          <p:cNvPr id="13320" name="Line 9"/>
          <p:cNvSpPr>
            <a:spLocks noChangeShapeType="1"/>
          </p:cNvSpPr>
          <p:nvPr/>
        </p:nvSpPr>
        <p:spPr bwMode="auto">
          <a:xfrm flipH="1">
            <a:off x="3851275" y="1196975"/>
            <a:ext cx="2085975" cy="57626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A"/>
          </a:p>
        </p:txBody>
      </p:sp>
      <p:sp>
        <p:nvSpPr>
          <p:cNvPr id="13321" name="Text Box 10"/>
          <p:cNvSpPr txBox="1">
            <a:spLocks noChangeArrowheads="1"/>
          </p:cNvSpPr>
          <p:nvPr/>
        </p:nvSpPr>
        <p:spPr bwMode="auto">
          <a:xfrm>
            <a:off x="6016625" y="981075"/>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sz="1400"/>
              <a:t>Date en UTC</a:t>
            </a:r>
            <a:endParaRPr lang="fr-FR" altLang="fr-FR" sz="1400"/>
          </a:p>
        </p:txBody>
      </p:sp>
      <p:sp>
        <p:nvSpPr>
          <p:cNvPr id="13322" name="Text Box 11"/>
          <p:cNvSpPr txBox="1">
            <a:spLocks noChangeArrowheads="1"/>
          </p:cNvSpPr>
          <p:nvPr/>
        </p:nvSpPr>
        <p:spPr bwMode="auto">
          <a:xfrm>
            <a:off x="6156325" y="1341438"/>
            <a:ext cx="1247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sz="1400"/>
              <a:t>Type d’image</a:t>
            </a:r>
            <a:endParaRPr lang="fr-FR" altLang="fr-FR" sz="1400"/>
          </a:p>
        </p:txBody>
      </p:sp>
      <p:sp>
        <p:nvSpPr>
          <p:cNvPr id="13323" name="Line 12"/>
          <p:cNvSpPr>
            <a:spLocks noChangeShapeType="1"/>
          </p:cNvSpPr>
          <p:nvPr/>
        </p:nvSpPr>
        <p:spPr bwMode="auto">
          <a:xfrm flipH="1">
            <a:off x="4643438" y="1484313"/>
            <a:ext cx="1441450" cy="360362"/>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A"/>
          </a:p>
        </p:txBody>
      </p:sp>
      <p:sp>
        <p:nvSpPr>
          <p:cNvPr id="13324" name="Espace réservé du numéro de diapositive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62065-F561-44E4-90EE-5D7BD6DFA627}" type="slidenum">
              <a:rPr lang="fr-FR" altLang="fr-FR" smtClean="0"/>
              <a:pPr eaLnBrk="1" hangingPunct="1"/>
              <a:t>11</a:t>
            </a:fld>
            <a:endParaRPr lang="fr-FR" altLang="fr-FR" smtClean="0"/>
          </a:p>
        </p:txBody>
      </p:sp>
      <p:sp>
        <p:nvSpPr>
          <p:cNvPr id="116744" name="Text Box 8"/>
          <p:cNvSpPr txBox="1">
            <a:spLocks noChangeArrowheads="1"/>
          </p:cNvSpPr>
          <p:nvPr/>
        </p:nvSpPr>
        <p:spPr bwMode="auto">
          <a:xfrm>
            <a:off x="107950" y="6237288"/>
            <a:ext cx="8997950" cy="366712"/>
          </a:xfrm>
          <a:prstGeom prst="rect">
            <a:avLst/>
          </a:prstGeom>
          <a:solidFill>
            <a:schemeClr val="bg1"/>
          </a:solidFill>
          <a:ln>
            <a:noFill/>
          </a:ln>
          <a:effectLst/>
          <a:extLst/>
        </p:spPr>
        <p:txBody>
          <a:bodyPr wrap="none">
            <a:spAutoFit/>
          </a:bodyPr>
          <a:lstStyle/>
          <a:p>
            <a:pPr>
              <a:defRPr/>
            </a:pPr>
            <a:r>
              <a:rPr lang="fr-CA" b="1" dirty="0">
                <a:solidFill>
                  <a:srgbClr val="FF0000"/>
                </a:solidFill>
                <a:effectLst>
                  <a:outerShdw blurRad="38100" dist="38100" dir="2700000" algn="tl">
                    <a:srgbClr val="C0C0C0"/>
                  </a:outerShdw>
                </a:effectLst>
              </a:rPr>
              <a:t>Attention : l’ouest des USA est foncé parce que le soleil ne s’est pas levé encore.</a:t>
            </a:r>
            <a:endParaRPr lang="fr-FR" b="1" dirty="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pPr eaLnBrk="1" hangingPunct="1"/>
            <a:r>
              <a:rPr lang="fr-CA" altLang="fr-FR" dirty="0" smtClean="0"/>
              <a:t>Question 9.1</a:t>
            </a:r>
          </a:p>
        </p:txBody>
      </p:sp>
      <p:sp>
        <p:nvSpPr>
          <p:cNvPr id="14339" name="ZoneTexte 2"/>
          <p:cNvSpPr txBox="1">
            <a:spLocks noChangeArrowheads="1"/>
          </p:cNvSpPr>
          <p:nvPr/>
        </p:nvSpPr>
        <p:spPr bwMode="auto">
          <a:xfrm>
            <a:off x="34925" y="1484313"/>
            <a:ext cx="40322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a) À quelle heure UTC l’image satellitaire de la figure 3.2 a été émise? </a:t>
            </a:r>
          </a:p>
          <a:p>
            <a:pPr eaLnBrk="1" hangingPunct="1"/>
            <a:r>
              <a:rPr lang="fr-CA" altLang="fr-FR" dirty="0"/>
              <a:t>b) Déterminez l’heure locale </a:t>
            </a:r>
          </a:p>
          <a:p>
            <a:pPr lvl="1" eaLnBrk="1" hangingPunct="1"/>
            <a:r>
              <a:rPr lang="fr-CA" altLang="fr-FR" dirty="0"/>
              <a:t>a) à Montréal, QC; </a:t>
            </a:r>
          </a:p>
          <a:p>
            <a:pPr lvl="1" eaLnBrk="1" hangingPunct="1"/>
            <a:r>
              <a:rPr lang="fr-CA" altLang="fr-FR" dirty="0"/>
              <a:t>b) à Dallas, TX;</a:t>
            </a:r>
          </a:p>
          <a:p>
            <a:pPr lvl="1" eaLnBrk="1" hangingPunct="1"/>
            <a:r>
              <a:rPr lang="fr-CA" altLang="fr-FR" dirty="0"/>
              <a:t>c) à Miami, FL.</a:t>
            </a:r>
          </a:p>
          <a:p>
            <a:pPr eaLnBrk="1" hangingPunct="1"/>
            <a:r>
              <a:rPr lang="fr-CA" altLang="fr-FR" dirty="0"/>
              <a:t>INFO : En </a:t>
            </a:r>
            <a:r>
              <a:rPr lang="fr-CA" altLang="fr-FR" dirty="0" smtClean="0"/>
              <a:t>1998, </a:t>
            </a:r>
            <a:r>
              <a:rPr lang="fr-CA" altLang="fr-FR" dirty="0"/>
              <a:t>on utilisait l’heure normale de la fin octobre au début d’avril. Le reste de l’année l’heure avancée (on </a:t>
            </a:r>
            <a:r>
              <a:rPr lang="fr-CA" altLang="fr-FR" dirty="0" smtClean="0"/>
              <a:t>ajoute une </a:t>
            </a:r>
            <a:r>
              <a:rPr lang="fr-CA" altLang="fr-FR" dirty="0"/>
              <a:t>heure à l’heure normale </a:t>
            </a:r>
            <a:r>
              <a:rPr lang="fr-CA" altLang="fr-FR" dirty="0" smtClean="0"/>
              <a:t>pour obtenir l’heure </a:t>
            </a:r>
            <a:r>
              <a:rPr lang="fr-CA" altLang="fr-FR" dirty="0"/>
              <a:t>avancée). </a:t>
            </a:r>
          </a:p>
        </p:txBody>
      </p:sp>
      <p:pic>
        <p:nvPicPr>
          <p:cNvPr id="14340"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484313"/>
            <a:ext cx="49244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4E182-3A32-41E3-9517-04E3B3509C51}" type="slidenum">
              <a:rPr lang="fr-FR" altLang="fr-FR" smtClean="0"/>
              <a:pPr eaLnBrk="1" hangingPunct="1"/>
              <a:t>12</a:t>
            </a:fld>
            <a:endParaRPr lang="fr-FR" altLang="fr-FR"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l_fi" descr="fusea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08050"/>
            <a:ext cx="88852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5E391E-5CC3-4C3B-80F1-3FCDCEBCD950}" type="slidenum">
              <a:rPr lang="fr-FR" altLang="fr-FR" smtClean="0"/>
              <a:pPr eaLnBrk="1" hangingPunct="1"/>
              <a:t>13</a:t>
            </a:fld>
            <a:endParaRPr lang="fr-FR" altLang="fr-FR"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fr-CA" altLang="fr-FR" sz="2800" smtClean="0"/>
              <a:t>Reconnaissance des caractéristiques de la surface dans les images visibles</a:t>
            </a:r>
            <a:endParaRPr lang="fr-FR" altLang="fr-FR" sz="2800" smtClean="0"/>
          </a:p>
        </p:txBody>
      </p:sp>
      <p:sp>
        <p:nvSpPr>
          <p:cNvPr id="16387" name="Rectangle 3"/>
          <p:cNvSpPr>
            <a:spLocks noGrp="1" noChangeArrowheads="1"/>
          </p:cNvSpPr>
          <p:nvPr>
            <p:ph type="body" idx="1"/>
          </p:nvPr>
        </p:nvSpPr>
        <p:spPr>
          <a:xfrm>
            <a:off x="2103438" y="2498725"/>
            <a:ext cx="4916487" cy="2874963"/>
          </a:xfrm>
        </p:spPr>
        <p:txBody>
          <a:bodyPr/>
          <a:lstStyle/>
          <a:p>
            <a:pPr eaLnBrk="1" hangingPunct="1"/>
            <a:r>
              <a:rPr lang="fr-CA" altLang="fr-FR" sz="2400" dirty="0" smtClean="0"/>
              <a:t>Sable et </a:t>
            </a:r>
            <a:r>
              <a:rPr lang="fr-CA" altLang="fr-FR" sz="2400" dirty="0"/>
              <a:t>f</a:t>
            </a:r>
            <a:r>
              <a:rPr lang="fr-CA" altLang="fr-FR" sz="2400" dirty="0" smtClean="0"/>
              <a:t>orêts</a:t>
            </a:r>
          </a:p>
          <a:p>
            <a:pPr eaLnBrk="1" hangingPunct="1"/>
            <a:r>
              <a:rPr lang="fr-CA" altLang="fr-FR" sz="2400" dirty="0" smtClean="0"/>
              <a:t>Neige</a:t>
            </a:r>
          </a:p>
          <a:p>
            <a:pPr eaLnBrk="1" hangingPunct="1"/>
            <a:r>
              <a:rPr lang="fr-CA" altLang="fr-FR" sz="2400" dirty="0" smtClean="0"/>
              <a:t>Fumée</a:t>
            </a:r>
          </a:p>
          <a:p>
            <a:pPr eaLnBrk="1" hangingPunct="1"/>
            <a:r>
              <a:rPr lang="fr-CA" altLang="fr-FR" sz="2400" dirty="0" smtClean="0"/>
              <a:t>Brouillard</a:t>
            </a:r>
          </a:p>
          <a:p>
            <a:pPr eaLnBrk="1" hangingPunct="1"/>
            <a:r>
              <a:rPr lang="fr-CA" altLang="fr-FR" sz="2400" dirty="0" smtClean="0"/>
              <a:t>Fleuves et lacs</a:t>
            </a:r>
          </a:p>
          <a:p>
            <a:pPr eaLnBrk="1" hangingPunct="1"/>
            <a:r>
              <a:rPr lang="fr-CA" altLang="fr-FR" sz="2400" dirty="0" smtClean="0"/>
              <a:t>Océans et zones côtières</a:t>
            </a:r>
          </a:p>
          <a:p>
            <a:pPr eaLnBrk="1" hangingPunct="1"/>
            <a:endParaRPr lang="fr-FR" altLang="fr-FR" sz="2400" dirty="0" smtClean="0"/>
          </a:p>
        </p:txBody>
      </p:sp>
      <p:sp>
        <p:nvSpPr>
          <p:cNvPr id="1638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E24DD8-0BCD-4286-AE78-3A7476DA10E4}" type="slidenum">
              <a:rPr lang="fr-FR" altLang="fr-FR" smtClean="0"/>
              <a:pPr eaLnBrk="1" hangingPunct="1"/>
              <a:t>14</a:t>
            </a:fld>
            <a:endParaRPr lang="fr-FR" altLang="fr-FR"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fr-CA" altLang="fr-FR" smtClean="0"/>
              <a:t>Déserts et forêts</a:t>
            </a:r>
            <a:endParaRPr lang="fr-FR" altLang="fr-FR" smtClean="0"/>
          </a:p>
        </p:txBody>
      </p:sp>
      <p:pic>
        <p:nvPicPr>
          <p:cNvPr id="17411" name="Picture 3" descr="sandfr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1773238"/>
            <a:ext cx="431958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A16EEB-AA6A-4413-82DB-08646E057A36}" type="slidenum">
              <a:rPr lang="fr-FR" altLang="fr-FR" smtClean="0"/>
              <a:pPr eaLnBrk="1" hangingPunct="1"/>
              <a:t>15</a:t>
            </a:fld>
            <a:endParaRPr lang="fr-FR" altLang="fr-FR"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fr-CA" altLang="fr-FR" smtClean="0"/>
              <a:t>La neige</a:t>
            </a:r>
            <a:endParaRPr lang="fr-FR" altLang="fr-FR" smtClean="0"/>
          </a:p>
        </p:txBody>
      </p:sp>
      <p:pic>
        <p:nvPicPr>
          <p:cNvPr id="18435" name="Picture 3" descr="s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40322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mtns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57338"/>
            <a:ext cx="40322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566738" y="4960938"/>
            <a:ext cx="786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La distinction entre la neige et les nuages est difficile. Les animations aident</a:t>
            </a:r>
            <a:br>
              <a:rPr lang="fr-CA" altLang="fr-FR"/>
            </a:br>
            <a:r>
              <a:rPr lang="fr-CA" altLang="fr-FR"/>
              <a:t>à l’identification parce que les nuages se déplacent. </a:t>
            </a:r>
            <a:endParaRPr lang="fr-FR" altLang="fr-FR"/>
          </a:p>
        </p:txBody>
      </p:sp>
      <p:sp>
        <p:nvSpPr>
          <p:cNvPr id="1843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B88612-2C00-48EA-BF2A-2694C2767408}" type="slidenum">
              <a:rPr lang="fr-FR" altLang="fr-FR" smtClean="0"/>
              <a:pPr eaLnBrk="1" hangingPunct="1"/>
              <a:t>16</a:t>
            </a:fld>
            <a:endParaRPr lang="fr-FR" altLang="fr-FR"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fr-CA" altLang="fr-FR" smtClean="0"/>
              <a:t>La fumée</a:t>
            </a:r>
            <a:endParaRPr lang="fr-FR" altLang="fr-FR" smtClean="0"/>
          </a:p>
        </p:txBody>
      </p:sp>
      <p:sp>
        <p:nvSpPr>
          <p:cNvPr id="19459" name="Text Box 3"/>
          <p:cNvSpPr txBox="1">
            <a:spLocks noChangeArrowheads="1"/>
          </p:cNvSpPr>
          <p:nvPr/>
        </p:nvSpPr>
        <p:spPr bwMode="auto">
          <a:xfrm>
            <a:off x="566738" y="5033963"/>
            <a:ext cx="7334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Incendies de forêt au Canada :  la fumée se déplace vers le sud sur </a:t>
            </a:r>
          </a:p>
          <a:p>
            <a:pPr eaLnBrk="1" hangingPunct="1"/>
            <a:r>
              <a:rPr lang="fr-FR" altLang="fr-FR" dirty="0"/>
              <a:t>Wisconsin et Illinois. La fumée a une texture plus lisse que les nuages,</a:t>
            </a:r>
          </a:p>
          <a:p>
            <a:pPr eaLnBrk="1" hangingPunct="1"/>
            <a:r>
              <a:rPr lang="fr-CA" altLang="fr-FR" dirty="0"/>
              <a:t>plus </a:t>
            </a:r>
            <a:r>
              <a:rPr lang="fr-CA" altLang="fr-FR" dirty="0" smtClean="0"/>
              <a:t>brillants</a:t>
            </a:r>
            <a:r>
              <a:rPr lang="fr-CA" altLang="fr-FR" dirty="0"/>
              <a:t>,</a:t>
            </a:r>
            <a:r>
              <a:rPr lang="fr-FR" altLang="fr-FR" dirty="0"/>
              <a:t> à </a:t>
            </a:r>
            <a:r>
              <a:rPr lang="fr-FR" altLang="fr-FR" dirty="0" smtClean="0"/>
              <a:t>l’ouest</a:t>
            </a:r>
            <a:r>
              <a:rPr lang="fr-CA" altLang="fr-FR" dirty="0"/>
              <a:t>.</a:t>
            </a:r>
            <a:endParaRPr lang="fr-FR" altLang="fr-FR" dirty="0"/>
          </a:p>
        </p:txBody>
      </p:sp>
      <p:pic>
        <p:nvPicPr>
          <p:cNvPr id="19460" name="Picture 4" descr="smoke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196975"/>
            <a:ext cx="489743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9B1727-B5FE-4D10-B38E-CB4BD81011A3}" type="slidenum">
              <a:rPr lang="fr-FR" altLang="fr-FR" smtClean="0"/>
              <a:pPr eaLnBrk="1" hangingPunct="1"/>
              <a:t>17</a:t>
            </a:fld>
            <a:endParaRPr lang="fr-FR" altLang="fr-FR"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fr-CA" altLang="fr-FR" dirty="0" smtClean="0"/>
              <a:t>Le brouillard</a:t>
            </a:r>
            <a:endParaRPr lang="fr-FR" altLang="fr-FR" dirty="0" smtClean="0"/>
          </a:p>
        </p:txBody>
      </p:sp>
      <p:pic>
        <p:nvPicPr>
          <p:cNvPr id="20483" name="Picture 3" descr="f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28788"/>
            <a:ext cx="77755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900113" y="5084763"/>
            <a:ext cx="612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a:t>Le brouillard est facile à identifier quand il suit l’orographie </a:t>
            </a:r>
          </a:p>
        </p:txBody>
      </p:sp>
      <p:sp>
        <p:nvSpPr>
          <p:cNvPr id="20485"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EFCF7B-CD5D-4A11-B806-DE56E4E2D773}" type="slidenum">
              <a:rPr lang="fr-FR" altLang="fr-FR" smtClean="0"/>
              <a:pPr eaLnBrk="1" hangingPunct="1"/>
              <a:t>18</a:t>
            </a:fld>
            <a:endParaRPr lang="fr-FR" altLang="fr-FR"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fr-CA" altLang="fr-FR" smtClean="0"/>
              <a:t>Lacs et rivières</a:t>
            </a:r>
            <a:endParaRPr lang="fr-FR" altLang="fr-FR" smtClean="0"/>
          </a:p>
        </p:txBody>
      </p:sp>
      <p:pic>
        <p:nvPicPr>
          <p:cNvPr id="21507" name="Picture 3" descr="ar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41438"/>
            <a:ext cx="417671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rivlk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376363"/>
            <a:ext cx="4176713"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03238" y="5222875"/>
            <a:ext cx="802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Les surfaces d’eau sont, en </a:t>
            </a:r>
            <a:r>
              <a:rPr lang="fr-CA" altLang="fr-FR" dirty="0" smtClean="0"/>
              <a:t>général, </a:t>
            </a:r>
            <a:r>
              <a:rPr lang="fr-CA" altLang="fr-FR" dirty="0"/>
              <a:t>plus foncées que les terres adjacentes.</a:t>
            </a:r>
            <a:endParaRPr lang="fr-FR" altLang="fr-FR" dirty="0"/>
          </a:p>
        </p:txBody>
      </p:sp>
      <p:sp>
        <p:nvSpPr>
          <p:cNvPr id="21510"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85B823-1130-4006-8DEA-51C6A5F964B6}" type="slidenum">
              <a:rPr lang="fr-FR" altLang="fr-FR" smtClean="0"/>
              <a:pPr eaLnBrk="1" hangingPunct="1"/>
              <a:t>19</a:t>
            </a:fld>
            <a:endParaRPr lang="fr-FR" altLang="fr-FR"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altLang="fr-FR" sz="2400" b="1" dirty="0"/>
              <a:t>Règles de base de l’interprétation des images satellites</a:t>
            </a:r>
            <a:endParaRPr lang="fr-CA" sz="2400" dirty="0"/>
          </a:p>
        </p:txBody>
      </p:sp>
      <p:sp>
        <p:nvSpPr>
          <p:cNvPr id="2" name="Espace réservé du numéro de diapositive 1"/>
          <p:cNvSpPr>
            <a:spLocks noGrp="1"/>
          </p:cNvSpPr>
          <p:nvPr>
            <p:ph type="sldNum" sz="quarter" idx="12"/>
          </p:nvPr>
        </p:nvSpPr>
        <p:spPr/>
        <p:txBody>
          <a:bodyPr/>
          <a:lstStyle/>
          <a:p>
            <a:pPr>
              <a:defRPr/>
            </a:pPr>
            <a:fld id="{F31B9D59-1F67-484D-8F18-169A72B0C9F7}" type="slidenum">
              <a:rPr lang="fr-FR" smtClean="0"/>
              <a:pPr>
                <a:defRPr/>
              </a:pPr>
              <a:t>2</a:t>
            </a:fld>
            <a:endParaRPr lang="fr-FR"/>
          </a:p>
        </p:txBody>
      </p:sp>
      <p:sp>
        <p:nvSpPr>
          <p:cNvPr id="3" name="Rectangle 2"/>
          <p:cNvSpPr/>
          <p:nvPr/>
        </p:nvSpPr>
        <p:spPr>
          <a:xfrm>
            <a:off x="477652" y="1988840"/>
            <a:ext cx="8054788" cy="3970318"/>
          </a:xfrm>
          <a:prstGeom prst="rect">
            <a:avLst/>
          </a:prstGeom>
        </p:spPr>
        <p:txBody>
          <a:bodyPr wrap="square">
            <a:spAutoFit/>
          </a:bodyPr>
          <a:lstStyle/>
          <a:p>
            <a:pPr eaLnBrk="1" hangingPunct="1"/>
            <a:r>
              <a:rPr lang="fr-CA" altLang="fr-FR" dirty="0" smtClean="0"/>
              <a:t>Les </a:t>
            </a:r>
            <a:r>
              <a:rPr lang="fr-CA" altLang="fr-FR" dirty="0"/>
              <a:t>détecteurs </a:t>
            </a:r>
            <a:r>
              <a:rPr lang="fr-CA" altLang="fr-FR" dirty="0" smtClean="0"/>
              <a:t>(radiomètres) à </a:t>
            </a:r>
            <a:r>
              <a:rPr lang="fr-CA" altLang="fr-FR" dirty="0"/>
              <a:t>bord des satellites réagissent à deux types de d’énergie </a:t>
            </a:r>
            <a:r>
              <a:rPr lang="fr-CA" altLang="fr-FR" dirty="0" smtClean="0"/>
              <a:t>rayonnante : le visible et l’infrarouge. </a:t>
            </a:r>
          </a:p>
          <a:p>
            <a:pPr eaLnBrk="1" hangingPunct="1"/>
            <a:endParaRPr lang="fr-CA" altLang="fr-FR" dirty="0" smtClean="0"/>
          </a:p>
          <a:p>
            <a:pPr marL="285750" indent="-285750" eaLnBrk="1" hangingPunct="1">
              <a:buFont typeface="Arial" panose="020B0604020202020204" pitchFamily="34" charset="0"/>
              <a:buChar char="•"/>
            </a:pPr>
            <a:r>
              <a:rPr lang="fr-CA" altLang="fr-FR" dirty="0" smtClean="0"/>
              <a:t>Le </a:t>
            </a:r>
            <a:r>
              <a:rPr lang="fr-CA" altLang="fr-FR" dirty="0"/>
              <a:t>soleil </a:t>
            </a:r>
            <a:r>
              <a:rPr lang="fr-CA" altLang="fr-FR" dirty="0" smtClean="0"/>
              <a:t>émet du rayonnement de courtes longueurs d’onde (SW) </a:t>
            </a:r>
            <a:r>
              <a:rPr lang="fr-CA" altLang="fr-FR" dirty="0"/>
              <a:t>qui est </a:t>
            </a:r>
            <a:r>
              <a:rPr lang="fr-CA" altLang="fr-FR" dirty="0" smtClean="0"/>
              <a:t>réfléchi </a:t>
            </a:r>
            <a:r>
              <a:rPr lang="fr-CA" altLang="fr-FR" dirty="0"/>
              <a:t>par les surfaces terrestres et par les nuages </a:t>
            </a:r>
            <a:r>
              <a:rPr lang="fr-CA" altLang="fr-FR" dirty="0" smtClean="0"/>
              <a:t>vers le satellite</a:t>
            </a:r>
            <a:r>
              <a:rPr lang="fr-CA" altLang="fr-FR" dirty="0"/>
              <a:t>. </a:t>
            </a:r>
            <a:r>
              <a:rPr lang="fr-CA" altLang="fr-FR" dirty="0" smtClean="0"/>
              <a:t>Les </a:t>
            </a:r>
            <a:r>
              <a:rPr lang="fr-CA" altLang="fr-FR" dirty="0"/>
              <a:t>images </a:t>
            </a:r>
            <a:r>
              <a:rPr lang="fr-CA" altLang="fr-FR" dirty="0" smtClean="0"/>
              <a:t>obtenues par le détecteur de rayonnement visible ressemblent </a:t>
            </a:r>
            <a:r>
              <a:rPr lang="fr-CA" altLang="fr-FR" dirty="0"/>
              <a:t>aux images d’une TV en noir et blanc. Tous les nuages paraissent </a:t>
            </a:r>
            <a:r>
              <a:rPr lang="fr-CA" altLang="fr-FR" dirty="0" smtClean="0"/>
              <a:t>blancs et toutes </a:t>
            </a:r>
            <a:r>
              <a:rPr lang="fr-CA" altLang="fr-FR" dirty="0"/>
              <a:t>les surfaces sont </a:t>
            </a:r>
            <a:r>
              <a:rPr lang="fr-CA" altLang="fr-FR" dirty="0" smtClean="0"/>
              <a:t>foncées, </a:t>
            </a:r>
            <a:r>
              <a:rPr lang="fr-CA" altLang="fr-FR" dirty="0"/>
              <a:t>sauf les surfaces de neige qui se confondent avec les nuages</a:t>
            </a:r>
            <a:r>
              <a:rPr lang="fr-CA" altLang="fr-FR" dirty="0" smtClean="0"/>
              <a:t>.</a:t>
            </a:r>
          </a:p>
          <a:p>
            <a:pPr marL="285750" indent="-285750" eaLnBrk="1" hangingPunct="1">
              <a:buFont typeface="Arial" panose="020B0604020202020204" pitchFamily="34" charset="0"/>
              <a:buChar char="•"/>
            </a:pPr>
            <a:endParaRPr lang="fr-CA" altLang="fr-FR" dirty="0"/>
          </a:p>
          <a:p>
            <a:pPr marL="285750" indent="-285750" eaLnBrk="1" hangingPunct="1">
              <a:buFont typeface="Arial" panose="020B0604020202020204" pitchFamily="34" charset="0"/>
              <a:buChar char="•"/>
            </a:pPr>
            <a:r>
              <a:rPr lang="fr-CA" altLang="fr-FR" dirty="0" smtClean="0"/>
              <a:t>Le </a:t>
            </a:r>
            <a:r>
              <a:rPr lang="fr-CA" altLang="fr-FR" dirty="0"/>
              <a:t>deuxième type de détecteur est sensible à l’énergie </a:t>
            </a:r>
            <a:r>
              <a:rPr lang="fr-CA" altLang="fr-FR" dirty="0" smtClean="0"/>
              <a:t>infrarouge de longues longueurs </a:t>
            </a:r>
            <a:r>
              <a:rPr lang="fr-CA" altLang="fr-FR" dirty="0"/>
              <a:t>d’onde (LW), émise par toutes les </a:t>
            </a:r>
            <a:r>
              <a:rPr lang="fr-CA" altLang="fr-FR" dirty="0" smtClean="0"/>
              <a:t>composantes terrestres (surface et atmosphère incluses) et </a:t>
            </a:r>
            <a:r>
              <a:rPr lang="fr-CA" altLang="fr-FR" dirty="0"/>
              <a:t>proportionnelle à leur température</a:t>
            </a:r>
            <a:r>
              <a:rPr lang="fr-CA" altLang="fr-FR" dirty="0" smtClean="0"/>
              <a:t>.</a:t>
            </a:r>
          </a:p>
        </p:txBody>
      </p:sp>
    </p:spTree>
    <p:extLst>
      <p:ext uri="{BB962C8B-B14F-4D97-AF65-F5344CB8AC3E}">
        <p14:creationId xmlns:p14="http://schemas.microsoft.com/office/powerpoint/2010/main" val="3309663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fr-CA" altLang="fr-FR" smtClean="0"/>
              <a:t>Océans et régions côtières</a:t>
            </a:r>
            <a:endParaRPr lang="fr-FR" altLang="fr-FR" smtClean="0"/>
          </a:p>
        </p:txBody>
      </p:sp>
      <p:pic>
        <p:nvPicPr>
          <p:cNvPr id="22531" name="Picture 3" descr="coastl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268413"/>
            <a:ext cx="5040312"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1023938" y="5373688"/>
            <a:ext cx="6584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L’eau de l’océan proche de la cote se différentie de celle-ci par </a:t>
            </a:r>
            <a:br>
              <a:rPr lang="fr-CA" altLang="fr-FR"/>
            </a:br>
            <a:r>
              <a:rPr lang="fr-CA" altLang="fr-FR"/>
              <a:t>sa couleur plus foncée.</a:t>
            </a:r>
            <a:endParaRPr lang="fr-FR" altLang="fr-FR"/>
          </a:p>
        </p:txBody>
      </p:sp>
      <p:sp>
        <p:nvSpPr>
          <p:cNvPr id="22533"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28E501-FFC3-4646-9665-D4C409B8722D}" type="slidenum">
              <a:rPr lang="fr-FR" altLang="fr-FR" smtClean="0"/>
              <a:pPr eaLnBrk="1" hangingPunct="1"/>
              <a:t>20</a:t>
            </a:fld>
            <a:endParaRPr lang="fr-FR" altLang="fr-FR"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fr-CA" altLang="fr-FR" smtClean="0"/>
              <a:t>Nuages et tempêtes</a:t>
            </a:r>
            <a:endParaRPr lang="fr-FR" altLang="fr-FR" smtClean="0"/>
          </a:p>
        </p:txBody>
      </p:sp>
      <p:pic>
        <p:nvPicPr>
          <p:cNvPr id="23555" name="Picture 3" descr="stor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1438"/>
            <a:ext cx="4824413"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C63CAF-9730-4886-8D14-0B7E87123AFC}" type="slidenum">
              <a:rPr lang="fr-FR" altLang="fr-FR" smtClean="0"/>
              <a:pPr eaLnBrk="1" hangingPunct="1"/>
              <a:t>21</a:t>
            </a:fld>
            <a:endParaRPr lang="fr-FR" altLang="fr-FR"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fr-CA" altLang="fr-FR" dirty="0" smtClean="0"/>
              <a:t>Question 9.2 </a:t>
            </a:r>
            <a:endParaRPr lang="fr-FR" altLang="fr-FR" dirty="0" smtClean="0"/>
          </a:p>
        </p:txBody>
      </p:sp>
      <p:pic>
        <p:nvPicPr>
          <p:cNvPr id="24579" name="Picture 3" descr="sunr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196975"/>
            <a:ext cx="51847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303213" y="2081213"/>
            <a:ext cx="26479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Qu’est-ce que se passe </a:t>
            </a:r>
            <a:br>
              <a:rPr lang="fr-CA" altLang="fr-FR"/>
            </a:br>
            <a:r>
              <a:rPr lang="fr-CA" altLang="fr-FR"/>
              <a:t>dans l’image :</a:t>
            </a:r>
          </a:p>
          <a:p>
            <a:pPr eaLnBrk="1" hangingPunct="1"/>
            <a:endParaRPr lang="fr-CA" altLang="fr-FR"/>
          </a:p>
          <a:p>
            <a:pPr eaLnBrk="1" hangingPunct="1">
              <a:buFontTx/>
              <a:buAutoNum type="arabicPeriod"/>
            </a:pPr>
            <a:r>
              <a:rPr lang="fr-CA" altLang="fr-FR"/>
              <a:t>Le soleil se couche</a:t>
            </a:r>
          </a:p>
          <a:p>
            <a:pPr eaLnBrk="1" hangingPunct="1">
              <a:buFontTx/>
              <a:buAutoNum type="arabicPeriod"/>
            </a:pPr>
            <a:r>
              <a:rPr lang="fr-CA" altLang="fr-FR"/>
              <a:t>Le soleil se lève</a:t>
            </a:r>
            <a:endParaRPr lang="fr-FR" altLang="fr-FR"/>
          </a:p>
        </p:txBody>
      </p:sp>
      <p:sp>
        <p:nvSpPr>
          <p:cNvPr id="137221" name="Text Box 5"/>
          <p:cNvSpPr txBox="1">
            <a:spLocks noChangeArrowheads="1"/>
          </p:cNvSpPr>
          <p:nvPr/>
        </p:nvSpPr>
        <p:spPr bwMode="auto">
          <a:xfrm>
            <a:off x="4932363" y="5300663"/>
            <a:ext cx="192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defRPr/>
            </a:pPr>
            <a:r>
              <a:rPr lang="fr-CA" b="1" smtClean="0">
                <a:solidFill>
                  <a:srgbClr val="FF0000"/>
                </a:solidFill>
                <a:effectLst>
                  <a:outerShdw blurRad="38100" dist="38100" dir="2700000" algn="tl">
                    <a:srgbClr val="C0C0C0"/>
                  </a:outerShdw>
                </a:effectLst>
              </a:rPr>
              <a:t>Le soleil se lève</a:t>
            </a:r>
            <a:endParaRPr lang="fr-FR" b="1" smtClean="0">
              <a:solidFill>
                <a:srgbClr val="FF0000"/>
              </a:solidFill>
              <a:effectLst>
                <a:outerShdw blurRad="38100" dist="38100" dir="2700000" algn="tl">
                  <a:srgbClr val="C0C0C0"/>
                </a:outerShdw>
              </a:effectLst>
            </a:endParaRPr>
          </a:p>
        </p:txBody>
      </p:sp>
      <p:sp>
        <p:nvSpPr>
          <p:cNvPr id="2458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BA1CF2-1F37-485F-B0D1-E262231FD5D0}" type="slidenum">
              <a:rPr lang="fr-FR" altLang="fr-FR" smtClean="0"/>
              <a:pPr eaLnBrk="1" hangingPunct="1"/>
              <a:t>22</a:t>
            </a:fld>
            <a:endParaRPr lang="fr-FR" altLang="fr-FR"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p:txBody>
          <a:bodyPr/>
          <a:lstStyle/>
          <a:p>
            <a:pPr eaLnBrk="1" hangingPunct="1"/>
            <a:r>
              <a:rPr lang="fr-CA" altLang="fr-FR" smtClean="0"/>
              <a:t>IR - Principe de fonctionnement</a:t>
            </a:r>
          </a:p>
        </p:txBody>
      </p:sp>
      <p:pic>
        <p:nvPicPr>
          <p:cNvPr id="2560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908050"/>
            <a:ext cx="4286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908050"/>
            <a:ext cx="42703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ZoneTexte 4"/>
          <p:cNvSpPr txBox="1">
            <a:spLocks noChangeArrowheads="1"/>
          </p:cNvSpPr>
          <p:nvPr/>
        </p:nvSpPr>
        <p:spPr bwMode="auto">
          <a:xfrm>
            <a:off x="179388" y="4084638"/>
            <a:ext cx="89201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a:t>Le canal IR thermique ne verra que la </a:t>
            </a:r>
          </a:p>
          <a:p>
            <a:pPr eaLnBrk="1" hangingPunct="1"/>
            <a:r>
              <a:rPr lang="fr-FR" altLang="fr-FR" dirty="0"/>
              <a:t>partie de la radiation émise par la surface </a:t>
            </a:r>
          </a:p>
          <a:p>
            <a:pPr eaLnBrk="1" hangingPunct="1"/>
            <a:r>
              <a:rPr lang="fr-FR" altLang="fr-FR" dirty="0"/>
              <a:t>terrestre ou l'atmosphère. Les images IR thermiques ne sont en fait que la carte de température de la surface terrestre. C'est pourquoi les images prises de nuit ne sont pas forcément noires comme c'est le cas pour les images du canal visible. Les surfaces chaudes (Sahara le jour) sont très émettrices alors que les surfaces froides (nuages, glaces) le sont peu. Sur les photos satellites, les nuages devraient être représentés en noir et les sols chauds en </a:t>
            </a:r>
            <a:r>
              <a:rPr lang="fr-FR" altLang="fr-FR" dirty="0" smtClean="0"/>
              <a:t>blanc, </a:t>
            </a:r>
            <a:r>
              <a:rPr lang="fr-FR" altLang="fr-FR" dirty="0"/>
              <a:t>ce qui est un peu dérangeant. Les images du canal IR thermique sont dites </a:t>
            </a:r>
            <a:r>
              <a:rPr lang="fr-FR" altLang="fr-FR" b="1" dirty="0"/>
              <a:t>inversées</a:t>
            </a:r>
            <a:r>
              <a:rPr lang="fr-FR" altLang="fr-FR" dirty="0"/>
              <a:t>. </a:t>
            </a:r>
          </a:p>
        </p:txBody>
      </p:sp>
      <p:sp>
        <p:nvSpPr>
          <p:cNvPr id="25606"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5F5449-CDC1-4734-A46D-EA9290A0605C}" type="slidenum">
              <a:rPr lang="fr-FR" altLang="fr-FR" smtClean="0"/>
              <a:pPr eaLnBrk="1" hangingPunct="1"/>
              <a:t>23</a:t>
            </a:fld>
            <a:endParaRPr lang="fr-FR" altLang="fr-FR"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pPr eaLnBrk="1" hangingPunct="1"/>
            <a:r>
              <a:rPr lang="fr-CA" altLang="fr-FR" smtClean="0"/>
              <a:t>Image inversée</a:t>
            </a:r>
          </a:p>
        </p:txBody>
      </p:sp>
      <p:pic>
        <p:nvPicPr>
          <p:cNvPr id="2662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349500"/>
            <a:ext cx="4408488"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ZoneTexte 4"/>
          <p:cNvSpPr txBox="1">
            <a:spLocks noChangeArrowheads="1"/>
          </p:cNvSpPr>
          <p:nvPr/>
        </p:nvSpPr>
        <p:spPr bwMode="auto">
          <a:xfrm>
            <a:off x="574675" y="1773238"/>
            <a:ext cx="350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Image tel que vue par le satellite</a:t>
            </a:r>
          </a:p>
        </p:txBody>
      </p:sp>
      <p:sp>
        <p:nvSpPr>
          <p:cNvPr id="26629" name="ZoneTexte 5"/>
          <p:cNvSpPr txBox="1">
            <a:spLocks noChangeArrowheads="1"/>
          </p:cNvSpPr>
          <p:nvPr/>
        </p:nvSpPr>
        <p:spPr bwMode="auto">
          <a:xfrm>
            <a:off x="5402263" y="1484313"/>
            <a:ext cx="3224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Même image mais avec </a:t>
            </a:r>
          </a:p>
          <a:p>
            <a:pPr eaLnBrk="1" hangingPunct="1"/>
            <a:r>
              <a:rPr lang="fr-CA" altLang="fr-FR"/>
              <a:t>L’intensité des pixels inversée</a:t>
            </a:r>
          </a:p>
        </p:txBody>
      </p:sp>
      <p:sp>
        <p:nvSpPr>
          <p:cNvPr id="26630"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FA9712-80DD-49EF-BD61-2BA9A9347497}" type="slidenum">
              <a:rPr lang="fr-FR" altLang="fr-FR" smtClean="0"/>
              <a:pPr eaLnBrk="1" hangingPunct="1"/>
              <a:t>24</a:t>
            </a:fld>
            <a:endParaRPr lang="fr-FR" altLang="fr-FR" smtClean="0"/>
          </a:p>
        </p:txBody>
      </p:sp>
      <p:pic>
        <p:nvPicPr>
          <p:cNvPr id="26631"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7563" y="2349500"/>
            <a:ext cx="4408487"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4"/>
          <p:cNvSpPr>
            <a:spLocks noGrp="1"/>
          </p:cNvSpPr>
          <p:nvPr>
            <p:ph type="title"/>
          </p:nvPr>
        </p:nvSpPr>
        <p:spPr/>
        <p:txBody>
          <a:bodyPr/>
          <a:lstStyle/>
          <a:p>
            <a:pPr eaLnBrk="1" hangingPunct="1"/>
            <a:r>
              <a:rPr lang="fr-CA" altLang="fr-FR" smtClean="0"/>
              <a:t>Images satellitaires</a:t>
            </a:r>
          </a:p>
        </p:txBody>
      </p:sp>
      <p:sp>
        <p:nvSpPr>
          <p:cNvPr id="5123" name="Espace réservé du contenu 5"/>
          <p:cNvSpPr>
            <a:spLocks noGrp="1"/>
          </p:cNvSpPr>
          <p:nvPr>
            <p:ph idx="1"/>
          </p:nvPr>
        </p:nvSpPr>
        <p:spPr>
          <a:xfrm>
            <a:off x="179388" y="1600200"/>
            <a:ext cx="8229600" cy="4525963"/>
          </a:xfrm>
        </p:spPr>
        <p:txBody>
          <a:bodyPr/>
          <a:lstStyle/>
          <a:p>
            <a:pPr eaLnBrk="1" hangingPunct="1"/>
            <a:r>
              <a:rPr lang="fr-CA" altLang="fr-FR" sz="1800" dirty="0" smtClean="0">
                <a:solidFill>
                  <a:srgbClr val="CC3300"/>
                </a:solidFill>
              </a:rPr>
              <a:t>Imagerie infrarouge (IR) </a:t>
            </a:r>
            <a:r>
              <a:rPr lang="fr-CA" altLang="fr-FR" sz="1800" dirty="0" smtClean="0"/>
              <a:t>Les limitations des images visibles, c’est leur absence pendant la nuit. Les images IR permettent de combler cette lacune. Les senseurs IR détectent les radiations IR émises par les objets dont la température est supérieure à 0 K (toutes les surfaces terrestres). L’énergie émise par un corps dans une longueur d’onde donnée est proportionnelle à sa température à la quatrième puissance. Par exemple, les nuages bas émettent plus d’énergie dans le IR que les nuages dont les sommets sont hauts. Les senseurs IR produisent diverses images à différentes longueurs d’onde IR.</a:t>
            </a:r>
          </a:p>
          <a:p>
            <a:pPr eaLnBrk="1" hangingPunct="1"/>
            <a:endParaRPr lang="fr-CA" altLang="fr-FR" sz="1800" dirty="0" smtClean="0"/>
          </a:p>
          <a:p>
            <a:pPr eaLnBrk="1" hangingPunct="1"/>
            <a:r>
              <a:rPr lang="fr-CA" altLang="fr-FR" sz="1800" dirty="0" smtClean="0"/>
              <a:t>Ces images sont souvent traitées numériquement, colorées, pour pouvoir mettre en évidence les sommets des nuages les plus froids, souvent des nuages orageux. </a:t>
            </a:r>
            <a:br>
              <a:rPr lang="fr-CA" altLang="fr-FR" sz="1800" dirty="0" smtClean="0"/>
            </a:br>
            <a:r>
              <a:rPr lang="fr-CA" altLang="fr-FR" sz="1800" dirty="0" smtClean="0"/>
              <a:t>.</a:t>
            </a:r>
            <a:br>
              <a:rPr lang="fr-CA" altLang="fr-FR" sz="1800" dirty="0" smtClean="0"/>
            </a:br>
            <a:r>
              <a:rPr lang="fr-CA" altLang="fr-FR" sz="1800" dirty="0" smtClean="0"/>
              <a:t/>
            </a:r>
            <a:br>
              <a:rPr lang="fr-CA" altLang="fr-FR" sz="1800" dirty="0" smtClean="0"/>
            </a:br>
            <a:endParaRPr lang="fr-CA" altLang="fr-FR" sz="1800" dirty="0" smtClean="0"/>
          </a:p>
        </p:txBody>
      </p:sp>
      <p:sp>
        <p:nvSpPr>
          <p:cNvPr id="5124"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7FE82E-0270-4DA5-98B6-E8460B309DCD}" type="slidenum">
              <a:rPr lang="fr-FR" altLang="fr-FR" smtClean="0"/>
              <a:pPr eaLnBrk="1" hangingPunct="1"/>
              <a:t>25</a:t>
            </a:fld>
            <a:endParaRPr lang="fr-FR" altLang="fr-FR" smtClean="0"/>
          </a:p>
        </p:txBody>
      </p:sp>
    </p:spTree>
    <p:extLst>
      <p:ext uri="{BB962C8B-B14F-4D97-AF65-F5344CB8AC3E}">
        <p14:creationId xmlns:p14="http://schemas.microsoft.com/office/powerpoint/2010/main" val="47929241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fr-CA" altLang="fr-FR" smtClean="0"/>
              <a:t>Images dans l’infrarouge</a:t>
            </a:r>
            <a:endParaRPr lang="fr-FR" altLang="fr-FR" smtClean="0"/>
          </a:p>
        </p:txBody>
      </p:sp>
      <p:sp>
        <p:nvSpPr>
          <p:cNvPr id="27651" name="Text Box 3"/>
          <p:cNvSpPr txBox="1">
            <a:spLocks noChangeArrowheads="1"/>
          </p:cNvSpPr>
          <p:nvPr/>
        </p:nvSpPr>
        <p:spPr bwMode="auto">
          <a:xfrm>
            <a:off x="939800" y="2363788"/>
            <a:ext cx="63690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tx2"/>
              </a:buClr>
              <a:buFont typeface="Wingdings" pitchFamily="2" charset="2"/>
              <a:buChar char="v"/>
            </a:pPr>
            <a:r>
              <a:rPr lang="fr-CA" altLang="fr-FR"/>
              <a:t> Le canal infrarouge détecte la radiation émise par :</a:t>
            </a:r>
            <a:br>
              <a:rPr lang="fr-CA" altLang="fr-FR"/>
            </a:br>
            <a:endParaRPr lang="fr-CA" altLang="fr-FR"/>
          </a:p>
          <a:p>
            <a:pPr lvl="1" eaLnBrk="1" hangingPunct="1">
              <a:buClr>
                <a:schemeClr val="tx2"/>
              </a:buClr>
              <a:buFont typeface="Wingdings" pitchFamily="2" charset="2"/>
              <a:buChar char="q"/>
            </a:pPr>
            <a:r>
              <a:rPr lang="fr-CA" altLang="fr-FR"/>
              <a:t> la surface terrestre</a:t>
            </a:r>
          </a:p>
          <a:p>
            <a:pPr lvl="1" eaLnBrk="1" hangingPunct="1">
              <a:buClr>
                <a:schemeClr val="tx2"/>
              </a:buClr>
              <a:buFont typeface="Wingdings" pitchFamily="2" charset="2"/>
              <a:buChar char="q"/>
            </a:pPr>
            <a:r>
              <a:rPr lang="fr-CA" altLang="fr-FR"/>
              <a:t> l’atmosphère terrestre</a:t>
            </a:r>
          </a:p>
          <a:p>
            <a:pPr lvl="1" eaLnBrk="1" hangingPunct="1">
              <a:buClr>
                <a:schemeClr val="tx2"/>
              </a:buClr>
              <a:buFont typeface="Wingdings" pitchFamily="2" charset="2"/>
              <a:buChar char="q"/>
            </a:pPr>
            <a:r>
              <a:rPr lang="fr-CA" altLang="fr-FR"/>
              <a:t> les sommets des nuages</a:t>
            </a:r>
            <a:br>
              <a:rPr lang="fr-CA" altLang="fr-FR"/>
            </a:br>
            <a:endParaRPr lang="fr-CA" altLang="fr-FR"/>
          </a:p>
          <a:p>
            <a:pPr eaLnBrk="1" hangingPunct="1">
              <a:buClr>
                <a:schemeClr val="tx2"/>
              </a:buClr>
              <a:buFont typeface="Wingdings" pitchFamily="2" charset="2"/>
              <a:buChar char="v"/>
            </a:pPr>
            <a:r>
              <a:rPr lang="fr-CA" altLang="fr-FR"/>
              <a:t> Il détecte la radiation thermique qui est émise jour et nuit : </a:t>
            </a:r>
          </a:p>
          <a:p>
            <a:pPr eaLnBrk="1" hangingPunct="1">
              <a:buClr>
                <a:schemeClr val="tx2"/>
              </a:buClr>
              <a:buFont typeface="Wingdings" pitchFamily="2" charset="2"/>
              <a:buNone/>
            </a:pPr>
            <a:r>
              <a:rPr lang="fr-CA" altLang="fr-FR"/>
              <a:t>    On a accès aux images IR 24 heures sur 24.</a:t>
            </a:r>
            <a:endParaRPr lang="fr-FR" altLang="fr-FR"/>
          </a:p>
        </p:txBody>
      </p:sp>
      <p:sp>
        <p:nvSpPr>
          <p:cNvPr id="2765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0C256C-E7BF-4B37-913B-FF9CBA7D1620}" type="slidenum">
              <a:rPr lang="fr-FR" altLang="fr-FR" smtClean="0"/>
              <a:pPr eaLnBrk="1" hangingPunct="1"/>
              <a:t>26</a:t>
            </a:fld>
            <a:endParaRPr lang="fr-FR" altLang="fr-FR"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Images IR</a:t>
            </a:r>
            <a:endParaRPr lang="fr-CA" dirty="0"/>
          </a:p>
        </p:txBody>
      </p:sp>
      <p:sp>
        <p:nvSpPr>
          <p:cNvPr id="3" name="Espace réservé du numéro de diapositive 2"/>
          <p:cNvSpPr>
            <a:spLocks noGrp="1"/>
          </p:cNvSpPr>
          <p:nvPr>
            <p:ph type="sldNum" sz="quarter" idx="12"/>
          </p:nvPr>
        </p:nvSpPr>
        <p:spPr/>
        <p:txBody>
          <a:bodyPr/>
          <a:lstStyle/>
          <a:p>
            <a:pPr>
              <a:defRPr/>
            </a:pPr>
            <a:fld id="{7E49943B-CA8B-4F64-AFD0-B06D1CD9C776}" type="slidenum">
              <a:rPr lang="fr-FR" smtClean="0"/>
              <a:pPr>
                <a:defRPr/>
              </a:pPr>
              <a:t>27</a:t>
            </a:fld>
            <a:endParaRPr lang="fr-FR"/>
          </a:p>
        </p:txBody>
      </p:sp>
      <p:sp>
        <p:nvSpPr>
          <p:cNvPr id="5" name="Rectangle 4"/>
          <p:cNvSpPr/>
          <p:nvPr/>
        </p:nvSpPr>
        <p:spPr>
          <a:xfrm>
            <a:off x="467544" y="1751905"/>
            <a:ext cx="8352928" cy="3693319"/>
          </a:xfrm>
          <a:prstGeom prst="rect">
            <a:avLst/>
          </a:prstGeom>
        </p:spPr>
        <p:txBody>
          <a:bodyPr wrap="square">
            <a:spAutoFit/>
          </a:bodyPr>
          <a:lstStyle/>
          <a:p>
            <a:pPr eaLnBrk="1" hangingPunct="1"/>
            <a:r>
              <a:rPr lang="fr-FR" dirty="0"/>
              <a:t>Les objets </a:t>
            </a:r>
            <a:r>
              <a:rPr lang="fr-FR" dirty="0" smtClean="0"/>
              <a:t>dont la température est la plus élevée apparaissent </a:t>
            </a:r>
            <a:r>
              <a:rPr lang="fr-FR" dirty="0"/>
              <a:t>les plus </a:t>
            </a:r>
            <a:r>
              <a:rPr lang="fr-FR" dirty="0" smtClean="0"/>
              <a:t>sombres.  </a:t>
            </a:r>
          </a:p>
          <a:p>
            <a:pPr eaLnBrk="1" hangingPunct="1"/>
            <a:endParaRPr lang="fr-FR" dirty="0"/>
          </a:p>
          <a:p>
            <a:pPr eaLnBrk="1" hangingPunct="1"/>
            <a:r>
              <a:rPr lang="fr-FR" b="1" dirty="0" smtClean="0"/>
              <a:t>Avantages</a:t>
            </a:r>
            <a:r>
              <a:rPr lang="fr-FR" dirty="0" smtClean="0"/>
              <a:t> : </a:t>
            </a:r>
          </a:p>
          <a:p>
            <a:pPr marL="285750" indent="-285750" eaLnBrk="1" hangingPunct="1">
              <a:buFont typeface="Arial" panose="020B0604020202020204" pitchFamily="34" charset="0"/>
              <a:buChar char="•"/>
            </a:pPr>
            <a:r>
              <a:rPr lang="fr-FR" dirty="0" smtClean="0"/>
              <a:t>Les </a:t>
            </a:r>
            <a:r>
              <a:rPr lang="fr-FR" dirty="0"/>
              <a:t>nuages </a:t>
            </a:r>
            <a:r>
              <a:rPr lang="fr-FR" dirty="0" smtClean="0"/>
              <a:t>sont visibles jour et nuit</a:t>
            </a:r>
            <a:r>
              <a:rPr lang="fr-FR" dirty="0"/>
              <a:t>. </a:t>
            </a:r>
            <a:endParaRPr lang="fr-FR" dirty="0" smtClean="0"/>
          </a:p>
          <a:p>
            <a:pPr marL="285750" indent="-285750" eaLnBrk="1" hangingPunct="1">
              <a:buFont typeface="Arial" panose="020B0604020202020204" pitchFamily="34" charset="0"/>
              <a:buChar char="•"/>
            </a:pPr>
            <a:r>
              <a:rPr lang="fr-FR" dirty="0" smtClean="0"/>
              <a:t>Puisque le rayonnement émis dépend de la température (loi de Planck) il est possible de déterminer </a:t>
            </a:r>
            <a:r>
              <a:rPr lang="fr-FR" dirty="0"/>
              <a:t>les différences d’élévation </a:t>
            </a:r>
            <a:r>
              <a:rPr lang="fr-FR" dirty="0" smtClean="0"/>
              <a:t>des sommets </a:t>
            </a:r>
            <a:r>
              <a:rPr lang="fr-FR" dirty="0"/>
              <a:t>des nuages. </a:t>
            </a:r>
            <a:endParaRPr lang="fr-FR" dirty="0" smtClean="0"/>
          </a:p>
          <a:p>
            <a:pPr marL="285750" indent="-285750" eaLnBrk="1" hangingPunct="1">
              <a:buFont typeface="Arial" panose="020B0604020202020204" pitchFamily="34" charset="0"/>
              <a:buChar char="•"/>
            </a:pPr>
            <a:r>
              <a:rPr lang="fr-FR" dirty="0" smtClean="0"/>
              <a:t>Le </a:t>
            </a:r>
            <a:r>
              <a:rPr lang="fr-FR" dirty="0"/>
              <a:t>développement d’orages est assez facile à repérer en raison </a:t>
            </a:r>
            <a:r>
              <a:rPr lang="fr-FR" dirty="0" smtClean="0"/>
              <a:t>de </a:t>
            </a:r>
            <a:r>
              <a:rPr lang="fr-FR" dirty="0"/>
              <a:t>la présence des cumulonimbus. </a:t>
            </a:r>
          </a:p>
          <a:p>
            <a:pPr eaLnBrk="1" hangingPunct="1"/>
            <a:endParaRPr lang="fr-FR" dirty="0" smtClean="0"/>
          </a:p>
          <a:p>
            <a:pPr eaLnBrk="1" hangingPunct="1"/>
            <a:r>
              <a:rPr lang="fr-FR" b="1" dirty="0" smtClean="0"/>
              <a:t>Inconvénients</a:t>
            </a:r>
            <a:r>
              <a:rPr lang="fr-FR" dirty="0" smtClean="0"/>
              <a:t> : </a:t>
            </a:r>
          </a:p>
          <a:p>
            <a:pPr marL="285750" indent="-285750" eaLnBrk="1" hangingPunct="1">
              <a:buFont typeface="Arial" panose="020B0604020202020204" pitchFamily="34" charset="0"/>
              <a:buChar char="•"/>
            </a:pPr>
            <a:r>
              <a:rPr lang="fr-FR" dirty="0" smtClean="0"/>
              <a:t>La </a:t>
            </a:r>
            <a:r>
              <a:rPr lang="fr-FR" dirty="0"/>
              <a:t>capacité de </a:t>
            </a:r>
            <a:r>
              <a:rPr lang="fr-FR" dirty="0" smtClean="0"/>
              <a:t>voir les </a:t>
            </a:r>
            <a:r>
              <a:rPr lang="fr-FR" dirty="0"/>
              <a:t>nuages ​​bas pendant la nuit est difficile puisque la différence de température entre le sol et </a:t>
            </a:r>
            <a:r>
              <a:rPr lang="fr-FR" dirty="0" smtClean="0"/>
              <a:t>ces nuages </a:t>
            </a:r>
            <a:r>
              <a:rPr lang="fr-FR" dirty="0"/>
              <a:t>est généralement très faible.</a:t>
            </a:r>
            <a:endParaRPr lang="fr-CA" dirty="0"/>
          </a:p>
        </p:txBody>
      </p:sp>
    </p:spTree>
    <p:extLst>
      <p:ext uri="{BB962C8B-B14F-4D97-AF65-F5344CB8AC3E}">
        <p14:creationId xmlns:p14="http://schemas.microsoft.com/office/powerpoint/2010/main" val="2263502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fr-CA" altLang="fr-FR" smtClean="0"/>
              <a:t>Images infrarouge</a:t>
            </a:r>
            <a:endParaRPr lang="fr-FR" altLang="fr-FR" smtClean="0"/>
          </a:p>
        </p:txBody>
      </p:sp>
      <p:sp>
        <p:nvSpPr>
          <p:cNvPr id="28675" name="Text Box 3"/>
          <p:cNvSpPr txBox="1">
            <a:spLocks noChangeArrowheads="1"/>
          </p:cNvSpPr>
          <p:nvPr/>
        </p:nvSpPr>
        <p:spPr bwMode="auto">
          <a:xfrm>
            <a:off x="2916238" y="5235575"/>
            <a:ext cx="589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a:t>L’image nous donne des informations sur la température</a:t>
            </a:r>
            <a:br>
              <a:rPr lang="fr-FR" altLang="fr-FR"/>
            </a:br>
            <a:r>
              <a:rPr lang="fr-FR" altLang="fr-FR"/>
              <a:t>de la surface et des nuages.  </a:t>
            </a:r>
          </a:p>
        </p:txBody>
      </p:sp>
      <p:pic>
        <p:nvPicPr>
          <p:cNvPr id="28676" name="Picture 4" descr="ir_u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25538"/>
            <a:ext cx="540067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5"/>
          <p:cNvSpPr>
            <a:spLocks noChangeShapeType="1"/>
          </p:cNvSpPr>
          <p:nvPr/>
        </p:nvSpPr>
        <p:spPr bwMode="auto">
          <a:xfrm>
            <a:off x="1185863" y="2997200"/>
            <a:ext cx="1657350" cy="57626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A"/>
          </a:p>
        </p:txBody>
      </p:sp>
      <p:sp>
        <p:nvSpPr>
          <p:cNvPr id="28678" name="Text Box 6"/>
          <p:cNvSpPr txBox="1">
            <a:spLocks noChangeArrowheads="1"/>
          </p:cNvSpPr>
          <p:nvPr/>
        </p:nvSpPr>
        <p:spPr bwMode="auto">
          <a:xfrm>
            <a:off x="466725" y="2062163"/>
            <a:ext cx="24513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sz="1400" dirty="0"/>
              <a:t>Échelle de tons de gris</a:t>
            </a:r>
            <a:br>
              <a:rPr lang="fr-CA" altLang="fr-FR" sz="1400" dirty="0"/>
            </a:br>
            <a:r>
              <a:rPr lang="fr-CA" altLang="fr-FR" sz="1400" dirty="0"/>
              <a:t>permet l’évaluation de </a:t>
            </a:r>
            <a:br>
              <a:rPr lang="fr-CA" altLang="fr-FR" sz="1400" dirty="0"/>
            </a:br>
            <a:r>
              <a:rPr lang="fr-CA" altLang="fr-FR" sz="1400" dirty="0"/>
              <a:t>la température des sommets</a:t>
            </a:r>
            <a:br>
              <a:rPr lang="fr-CA" altLang="fr-FR" sz="1400" dirty="0"/>
            </a:br>
            <a:r>
              <a:rPr lang="fr-CA" altLang="fr-FR" sz="1400" dirty="0"/>
              <a:t>des </a:t>
            </a:r>
            <a:r>
              <a:rPr lang="fr-CA" altLang="fr-FR" sz="1400" dirty="0" smtClean="0"/>
              <a:t>nuages </a:t>
            </a:r>
            <a:r>
              <a:rPr lang="fr-CA" altLang="fr-FR" sz="1400" dirty="0"/>
              <a:t>et de la surface</a:t>
            </a:r>
            <a:endParaRPr lang="fr-FR" altLang="fr-FR" sz="1400" dirty="0"/>
          </a:p>
        </p:txBody>
      </p:sp>
      <p:sp>
        <p:nvSpPr>
          <p:cNvPr id="28679"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3B7100-F6CE-4B87-BDEB-B24211962A98}" type="slidenum">
              <a:rPr lang="fr-FR" altLang="fr-FR" smtClean="0"/>
              <a:pPr eaLnBrk="1" hangingPunct="1"/>
              <a:t>28</a:t>
            </a:fld>
            <a:endParaRPr lang="fr-FR" altLang="fr-FR"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fr-CA" altLang="fr-FR" smtClean="0"/>
              <a:t>IR : légendes et étiquettes</a:t>
            </a:r>
            <a:endParaRPr lang="fr-FR" altLang="fr-FR" smtClean="0"/>
          </a:p>
        </p:txBody>
      </p:sp>
      <p:pic>
        <p:nvPicPr>
          <p:cNvPr id="29699" name="Picture 3" descr="ir_u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424815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ir_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1196975"/>
            <a:ext cx="424815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376238" y="4652963"/>
            <a:ext cx="79692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À gauche de </a:t>
            </a:r>
            <a:r>
              <a:rPr lang="fr-CA" altLang="fr-FR" dirty="0" smtClean="0"/>
              <a:t>l’image, </a:t>
            </a:r>
            <a:r>
              <a:rPr lang="fr-CA" altLang="fr-FR" dirty="0"/>
              <a:t>on peut voir l’échelle de température en tons de gris.</a:t>
            </a:r>
            <a:br>
              <a:rPr lang="fr-CA" altLang="fr-FR" dirty="0"/>
            </a:br>
            <a:r>
              <a:rPr lang="fr-CA" altLang="fr-FR" dirty="0"/>
              <a:t>Dans l’image de </a:t>
            </a:r>
            <a:r>
              <a:rPr lang="fr-CA" altLang="fr-FR" dirty="0" smtClean="0"/>
              <a:t>droite, </a:t>
            </a:r>
            <a:r>
              <a:rPr lang="fr-CA" altLang="fr-FR" dirty="0"/>
              <a:t>l’image est en couleur et l’échelle de température </a:t>
            </a:r>
            <a:br>
              <a:rPr lang="fr-CA" altLang="fr-FR" dirty="0"/>
            </a:br>
            <a:r>
              <a:rPr lang="fr-CA" altLang="fr-FR" dirty="0"/>
              <a:t>apparaît à gauche de la figure. La température des sommets du nuage</a:t>
            </a:r>
            <a:br>
              <a:rPr lang="fr-CA" altLang="fr-FR" dirty="0"/>
            </a:br>
            <a:r>
              <a:rPr lang="fr-CA" altLang="fr-FR" dirty="0"/>
              <a:t>permet l’estimation de leur hauteur. Les nuages les plus hauts sont</a:t>
            </a:r>
            <a:br>
              <a:rPr lang="fr-CA" altLang="fr-FR" dirty="0"/>
            </a:br>
            <a:r>
              <a:rPr lang="fr-CA" altLang="fr-FR" dirty="0"/>
              <a:t>corrélés à des systèmes en évolution rapide, comme des forts orages ou des</a:t>
            </a:r>
            <a:br>
              <a:rPr lang="fr-CA" altLang="fr-FR" dirty="0"/>
            </a:br>
            <a:r>
              <a:rPr lang="fr-CA" altLang="fr-FR" dirty="0"/>
              <a:t>tempêtes de neige.</a:t>
            </a:r>
            <a:endParaRPr lang="fr-FR" altLang="fr-FR" dirty="0"/>
          </a:p>
        </p:txBody>
      </p:sp>
      <p:sp>
        <p:nvSpPr>
          <p:cNvPr id="2970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B9E907-78F7-4DB8-9BE5-7E6E637CBA1E}" type="slidenum">
              <a:rPr lang="fr-FR" altLang="fr-FR" smtClean="0"/>
              <a:pPr eaLnBrk="1" hangingPunct="1"/>
              <a:t>29</a:t>
            </a:fld>
            <a:endParaRPr lang="fr-FR" altLang="fr-FR"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fr-CA" altLang="fr-FR" sz="2800" smtClean="0"/>
              <a:t>Interprétation des images satellitaires</a:t>
            </a:r>
            <a:endParaRPr lang="fr-FR" altLang="fr-FR" sz="2800" smtClean="0"/>
          </a:p>
        </p:txBody>
      </p:sp>
      <p:pic>
        <p:nvPicPr>
          <p:cNvPr id="7171" name="Picture 3" descr="SatInterp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08050"/>
            <a:ext cx="7239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735013" y="6237288"/>
            <a:ext cx="525817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1600" dirty="0"/>
              <a:t>Caractéristiques des images </a:t>
            </a:r>
            <a:r>
              <a:rPr lang="fr-FR" altLang="fr-FR" sz="1600" dirty="0" smtClean="0"/>
              <a:t>obtenues </a:t>
            </a:r>
            <a:r>
              <a:rPr lang="fr-FR" altLang="fr-FR" sz="1600" dirty="0"/>
              <a:t>par les satellites.</a:t>
            </a:r>
          </a:p>
          <a:p>
            <a:pPr eaLnBrk="1" hangingPunct="1"/>
            <a:r>
              <a:rPr lang="fr-FR" altLang="fr-FR" sz="1400" dirty="0"/>
              <a:t>Copyright © 2001 by George Hicks II.</a:t>
            </a:r>
          </a:p>
        </p:txBody>
      </p:sp>
      <p:sp>
        <p:nvSpPr>
          <p:cNvPr id="7173"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46EE42-03B0-42B9-AD3E-30FBD19C930E}" type="slidenum">
              <a:rPr lang="fr-FR" altLang="fr-FR" smtClean="0"/>
              <a:pPr eaLnBrk="1" hangingPunct="1"/>
              <a:t>3</a:t>
            </a:fld>
            <a:endParaRPr lang="fr-FR" altLang="fr-FR"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fr-CA" altLang="fr-FR" smtClean="0"/>
              <a:t>IR analyse NCEP</a:t>
            </a:r>
            <a:endParaRPr lang="fr-FR" altLang="fr-FR" smtClean="0"/>
          </a:p>
        </p:txBody>
      </p:sp>
      <p:pic>
        <p:nvPicPr>
          <p:cNvPr id="30723" name="Picture 3" descr="IR290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5888"/>
            <a:ext cx="8280400"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DD016C-A442-4EA3-9F7F-5F0083FC7EDC}" type="slidenum">
              <a:rPr lang="fr-FR" altLang="fr-FR" smtClean="0"/>
              <a:pPr eaLnBrk="1" hangingPunct="1"/>
              <a:t>30</a:t>
            </a:fld>
            <a:endParaRPr lang="fr-FR" altLang="fr-FR"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fr-CA" altLang="fr-FR" smtClean="0"/>
              <a:t>Animations</a:t>
            </a:r>
            <a:endParaRPr lang="fr-FR" altLang="fr-FR" smtClean="0"/>
          </a:p>
        </p:txBody>
      </p:sp>
      <p:pic>
        <p:nvPicPr>
          <p:cNvPr id="31747" name="Picture 3" descr="irmx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4788" y="1628775"/>
            <a:ext cx="57610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38A283-1071-4F03-9203-D045EF7589DF}" type="slidenum">
              <a:rPr lang="fr-FR" altLang="fr-FR" smtClean="0"/>
              <a:pPr eaLnBrk="1" hangingPunct="1"/>
              <a:t>31</a:t>
            </a:fld>
            <a:endParaRPr lang="fr-FR" altLang="fr-FR"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fr-CA" altLang="fr-FR" smtClean="0"/>
              <a:t>Ambigüités</a:t>
            </a:r>
            <a:endParaRPr lang="fr-FR" altLang="fr-FR" smtClean="0"/>
          </a:p>
        </p:txBody>
      </p:sp>
      <p:pic>
        <p:nvPicPr>
          <p:cNvPr id="32771" name="Picture 3" descr="hil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124744"/>
            <a:ext cx="5256212"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F1B5F6-A8FB-4B9E-8D03-4A91905A4C89}" type="slidenum">
              <a:rPr lang="fr-FR" altLang="fr-FR" smtClean="0"/>
              <a:pPr eaLnBrk="1" hangingPunct="1"/>
              <a:t>32</a:t>
            </a:fld>
            <a:endParaRPr lang="fr-FR" altLang="fr-FR" smtClean="0"/>
          </a:p>
        </p:txBody>
      </p:sp>
      <p:sp>
        <p:nvSpPr>
          <p:cNvPr id="2" name="ZoneTexte 1"/>
          <p:cNvSpPr txBox="1"/>
          <p:nvPr/>
        </p:nvSpPr>
        <p:spPr>
          <a:xfrm>
            <a:off x="539552" y="5517381"/>
            <a:ext cx="7704856" cy="646331"/>
          </a:xfrm>
          <a:prstGeom prst="rect">
            <a:avLst/>
          </a:prstGeom>
          <a:noFill/>
        </p:spPr>
        <p:txBody>
          <a:bodyPr wrap="square" rtlCol="0">
            <a:spAutoFit/>
          </a:bodyPr>
          <a:lstStyle/>
          <a:p>
            <a:r>
              <a:rPr lang="fr-CA" dirty="0" smtClean="0"/>
              <a:t>Une image satellitaire IR va confondre un brouillard avec  la surface puisque leurs températures sont très proches.</a:t>
            </a:r>
            <a:endParaRPr lang="fr-CA"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fr-CA" altLang="fr-FR" smtClean="0"/>
              <a:t>IR : les orages</a:t>
            </a:r>
            <a:endParaRPr lang="fr-FR" altLang="fr-FR" smtClean="0"/>
          </a:p>
        </p:txBody>
      </p:sp>
      <p:pic>
        <p:nvPicPr>
          <p:cNvPr id="33795" name="Picture 3" descr="cldgro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52736"/>
            <a:ext cx="496887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4D380D-69F5-400B-9531-E4E3AA1ADAB1}" type="slidenum">
              <a:rPr lang="fr-FR" altLang="fr-FR" smtClean="0"/>
              <a:pPr eaLnBrk="1" hangingPunct="1"/>
              <a:t>33</a:t>
            </a:fld>
            <a:endParaRPr lang="fr-FR" altLang="fr-FR" smtClean="0"/>
          </a:p>
        </p:txBody>
      </p:sp>
      <p:sp>
        <p:nvSpPr>
          <p:cNvPr id="2" name="ZoneTexte 1"/>
          <p:cNvSpPr txBox="1"/>
          <p:nvPr/>
        </p:nvSpPr>
        <p:spPr>
          <a:xfrm>
            <a:off x="251520" y="5085184"/>
            <a:ext cx="5040883" cy="923330"/>
          </a:xfrm>
          <a:prstGeom prst="rect">
            <a:avLst/>
          </a:prstGeom>
          <a:noFill/>
        </p:spPr>
        <p:txBody>
          <a:bodyPr wrap="square" rtlCol="0">
            <a:spAutoFit/>
          </a:bodyPr>
          <a:lstStyle/>
          <a:p>
            <a:r>
              <a:rPr lang="fr-CA" dirty="0" smtClean="0"/>
              <a:t>Une animation IR permet de détecter  les régions où il y a des développement orageux. (les images visibles aussi…) </a:t>
            </a:r>
            <a:endParaRPr lang="fr-CA" dirty="0"/>
          </a:p>
        </p:txBody>
      </p:sp>
      <p:sp>
        <p:nvSpPr>
          <p:cNvPr id="3" name="ZoneTexte 2"/>
          <p:cNvSpPr txBox="1"/>
          <p:nvPr/>
        </p:nvSpPr>
        <p:spPr>
          <a:xfrm>
            <a:off x="5580112" y="3573016"/>
            <a:ext cx="3563888" cy="1384995"/>
          </a:xfrm>
          <a:prstGeom prst="rect">
            <a:avLst/>
          </a:prstGeom>
          <a:noFill/>
        </p:spPr>
        <p:txBody>
          <a:bodyPr wrap="square" rtlCol="0">
            <a:spAutoFit/>
          </a:bodyPr>
          <a:lstStyle/>
          <a:p>
            <a:r>
              <a:rPr lang="fr-CA" sz="1400" dirty="0" smtClean="0">
                <a:hlinkClick r:id="rId4"/>
              </a:rPr>
              <a:t>http://www.atmos.ucla.edu/~fovell/meteo/wv_24may2008.GIF</a:t>
            </a:r>
            <a:endParaRPr lang="fr-CA" sz="1400" dirty="0" smtClean="0"/>
          </a:p>
          <a:p>
            <a:endParaRPr lang="fr-CA" sz="1400" dirty="0"/>
          </a:p>
          <a:p>
            <a:r>
              <a:rPr lang="en-US" sz="1400" dirty="0" smtClean="0"/>
              <a:t>(IR </a:t>
            </a:r>
            <a:r>
              <a:rPr lang="en-US" sz="1400" dirty="0" err="1" smtClean="0"/>
              <a:t>émis</a:t>
            </a:r>
            <a:r>
              <a:rPr lang="en-US" sz="1400" dirty="0" smtClean="0"/>
              <a:t> par la </a:t>
            </a:r>
            <a:r>
              <a:rPr lang="en-US" sz="1400" dirty="0" err="1" smtClean="0"/>
              <a:t>vapeur</a:t>
            </a:r>
            <a:r>
              <a:rPr lang="en-US" sz="1400" dirty="0" smtClean="0"/>
              <a:t> </a:t>
            </a:r>
            <a:r>
              <a:rPr lang="en-US" sz="1400" dirty="0" err="1" smtClean="0"/>
              <a:t>d’eau</a:t>
            </a:r>
            <a:r>
              <a:rPr lang="en-US" sz="1400" dirty="0" smtClean="0"/>
              <a:t>)</a:t>
            </a:r>
            <a:br>
              <a:rPr lang="en-US" sz="1400" dirty="0" smtClean="0"/>
            </a:br>
            <a:r>
              <a:rPr lang="en-US" sz="1400" dirty="0" smtClean="0"/>
              <a:t>Animated GIF made by Robert </a:t>
            </a:r>
            <a:r>
              <a:rPr lang="en-US" sz="1400" dirty="0" err="1" smtClean="0"/>
              <a:t>Fovell</a:t>
            </a:r>
            <a:r>
              <a:rPr lang="en-US" sz="1400" dirty="0" smtClean="0"/>
              <a:t>.</a:t>
            </a:r>
            <a:br>
              <a:rPr lang="en-US" sz="1400" dirty="0" smtClean="0"/>
            </a:br>
            <a:r>
              <a:rPr lang="en-US" sz="1400" dirty="0" smtClean="0"/>
              <a:t>From </a:t>
            </a:r>
            <a:r>
              <a:rPr lang="en-US" sz="1400" dirty="0" smtClean="0">
                <a:hlinkClick r:id="rId5"/>
              </a:rPr>
              <a:t>NOAA satellite imagery</a:t>
            </a:r>
            <a:r>
              <a:rPr lang="en-US" sz="1400" dirty="0" smtClean="0"/>
              <a:t>. </a:t>
            </a:r>
            <a:endParaRPr lang="fr-CA" sz="1400" dirty="0" smtClean="0"/>
          </a:p>
        </p:txBody>
      </p:sp>
      <p:pic>
        <p:nvPicPr>
          <p:cNvPr id="7" name="Picture 2" descr="http://www.atmos.ucla.edu/~fovell/meteo/wv_24may2008_still.jpg">
            <a:hlinkClick r:id="rId4"/>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4796" y="125566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fr-CA" altLang="fr-FR" dirty="0" smtClean="0"/>
              <a:t>Question 9.3 </a:t>
            </a:r>
            <a:endParaRPr lang="fr-FR" altLang="fr-FR" dirty="0" smtClean="0"/>
          </a:p>
        </p:txBody>
      </p:sp>
      <p:sp>
        <p:nvSpPr>
          <p:cNvPr id="34819" name="Text Box 3"/>
          <p:cNvSpPr txBox="1">
            <a:spLocks noChangeArrowheads="1"/>
          </p:cNvSpPr>
          <p:nvPr/>
        </p:nvSpPr>
        <p:spPr bwMode="auto">
          <a:xfrm>
            <a:off x="250825" y="3068638"/>
            <a:ext cx="1593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Quelle est la </a:t>
            </a:r>
            <a:br>
              <a:rPr lang="fr-CA" altLang="fr-FR"/>
            </a:br>
            <a:r>
              <a:rPr lang="fr-CA" altLang="fr-FR"/>
              <a:t>température </a:t>
            </a:r>
            <a:br>
              <a:rPr lang="fr-CA" altLang="fr-FR"/>
            </a:br>
            <a:r>
              <a:rPr lang="fr-CA" altLang="fr-FR"/>
              <a:t>la plus basse </a:t>
            </a:r>
            <a:br>
              <a:rPr lang="fr-CA" altLang="fr-FR"/>
            </a:br>
            <a:r>
              <a:rPr lang="fr-CA" altLang="fr-FR"/>
              <a:t>dans l’image?</a:t>
            </a:r>
            <a:endParaRPr lang="fr-FR" altLang="fr-FR"/>
          </a:p>
        </p:txBody>
      </p:sp>
      <p:pic>
        <p:nvPicPr>
          <p:cNvPr id="34820" name="Picture 4" descr="mcsst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268413"/>
            <a:ext cx="5940425"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8CD746-5DCD-42E2-A81B-2D1021674173}" type="slidenum">
              <a:rPr lang="fr-FR" altLang="fr-FR" smtClean="0"/>
              <a:pPr eaLnBrk="1" hangingPunct="1"/>
              <a:t>34</a:t>
            </a:fld>
            <a:endParaRPr lang="fr-FR" altLang="fr-FR"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fr-CA" altLang="fr-FR" dirty="0" smtClean="0"/>
              <a:t>Question 9.3</a:t>
            </a:r>
            <a:endParaRPr lang="fr-FR" altLang="fr-FR" dirty="0" smtClean="0"/>
          </a:p>
        </p:txBody>
      </p:sp>
      <p:sp>
        <p:nvSpPr>
          <p:cNvPr id="152579" name="Text Box 3"/>
          <p:cNvSpPr txBox="1">
            <a:spLocks noChangeArrowheads="1"/>
          </p:cNvSpPr>
          <p:nvPr/>
        </p:nvSpPr>
        <p:spPr bwMode="auto">
          <a:xfrm>
            <a:off x="250825" y="306863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fr-CA" b="1">
                <a:solidFill>
                  <a:srgbClr val="FF0000"/>
                </a:solidFill>
                <a:effectLst>
                  <a:outerShdw blurRad="38100" dist="38100" dir="2700000" algn="tl">
                    <a:srgbClr val="C0C0C0"/>
                  </a:outerShdw>
                </a:effectLst>
              </a:rPr>
              <a:t>-70 C</a:t>
            </a:r>
            <a:endParaRPr lang="fr-FR" b="1">
              <a:solidFill>
                <a:srgbClr val="FF0000"/>
              </a:solidFill>
              <a:effectLst>
                <a:outerShdw blurRad="38100" dist="38100" dir="2700000" algn="tl">
                  <a:srgbClr val="C0C0C0"/>
                </a:outerShdw>
              </a:effectLst>
            </a:endParaRPr>
          </a:p>
        </p:txBody>
      </p:sp>
      <p:pic>
        <p:nvPicPr>
          <p:cNvPr id="35844" name="Picture 4" descr="mcsst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268413"/>
            <a:ext cx="5940425"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mcssti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312863"/>
            <a:ext cx="584517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C3CC1A-6032-4B0D-97B8-6FEDF1B87A6B}" type="slidenum">
              <a:rPr lang="fr-FR" altLang="fr-FR" smtClean="0"/>
              <a:pPr eaLnBrk="1" hangingPunct="1"/>
              <a:t>35</a:t>
            </a:fld>
            <a:endParaRPr lang="fr-FR" altLang="fr-FR"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p:txBody>
          <a:bodyPr/>
          <a:lstStyle/>
          <a:p>
            <a:pPr eaLnBrk="1" hangingPunct="1"/>
            <a:r>
              <a:rPr lang="fr-CA" altLang="fr-FR" dirty="0" smtClean="0"/>
              <a:t>Exercice 9.4</a:t>
            </a:r>
          </a:p>
        </p:txBody>
      </p:sp>
      <p:sp>
        <p:nvSpPr>
          <p:cNvPr id="36867" name="ZoneTexte 2"/>
          <p:cNvSpPr txBox="1">
            <a:spLocks noChangeArrowheads="1"/>
          </p:cNvSpPr>
          <p:nvPr/>
        </p:nvSpPr>
        <p:spPr bwMode="auto">
          <a:xfrm>
            <a:off x="250825" y="1196975"/>
            <a:ext cx="87852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a:t>Dans la liste ci-dessous, </a:t>
            </a:r>
            <a:r>
              <a:rPr lang="fr-FR" altLang="fr-FR" dirty="0" smtClean="0"/>
              <a:t>placer un crochet </a:t>
            </a:r>
            <a:r>
              <a:rPr lang="fr-FR" altLang="fr-FR" dirty="0"/>
              <a:t>(</a:t>
            </a:r>
            <a:r>
              <a:rPr lang="fr-FR" altLang="fr-FR" dirty="0">
                <a:sym typeface="Symbol" pitchFamily="18" charset="2"/>
              </a:rPr>
              <a:t></a:t>
            </a:r>
            <a:r>
              <a:rPr lang="fr-FR" altLang="fr-FR" dirty="0"/>
              <a:t>) dans la colonne appropriée pour indiquer </a:t>
            </a:r>
            <a:r>
              <a:rPr lang="fr-FR" altLang="fr-FR" dirty="0" smtClean="0"/>
              <a:t>quel </a:t>
            </a:r>
            <a:r>
              <a:rPr lang="fr-FR" altLang="fr-FR" dirty="0"/>
              <a:t>type de vue de satellite (visible ou infrarouge) est mieux </a:t>
            </a:r>
            <a:r>
              <a:rPr lang="fr-FR" altLang="fr-FR" dirty="0" smtClean="0"/>
              <a:t>adapté </a:t>
            </a:r>
            <a:r>
              <a:rPr lang="fr-FR" altLang="fr-FR" dirty="0"/>
              <a:t>pour fournir les renseignements demandés :</a:t>
            </a:r>
            <a:endParaRPr lang="fr-CA" altLang="fr-FR" dirty="0"/>
          </a:p>
        </p:txBody>
      </p:sp>
      <p:graphicFrame>
        <p:nvGraphicFramePr>
          <p:cNvPr id="4" name="Tableau 3"/>
          <p:cNvGraphicFramePr>
            <a:graphicFrameLocks noGrp="1"/>
          </p:cNvGraphicFramePr>
          <p:nvPr/>
        </p:nvGraphicFramePr>
        <p:xfrm>
          <a:off x="611188" y="2636838"/>
          <a:ext cx="8137524" cy="3235325"/>
        </p:xfrm>
        <a:graphic>
          <a:graphicData uri="http://schemas.openxmlformats.org/drawingml/2006/table">
            <a:tbl>
              <a:tblPr firstRow="1" firstCol="1" lastRow="1" lastCol="1" bandRow="1" bandCol="1">
                <a:tableStyleId>{5C22544A-7EE6-4342-B048-85BDC9FD1C3A}</a:tableStyleId>
              </a:tblPr>
              <a:tblGrid>
                <a:gridCol w="2801168"/>
                <a:gridCol w="2627842"/>
                <a:gridCol w="2708514"/>
              </a:tblGrid>
              <a:tr h="269610">
                <a:tc>
                  <a:txBody>
                    <a:bodyPr/>
                    <a:lstStyle/>
                    <a:p>
                      <a:r>
                        <a:rPr lang="fr-FR" sz="1100" dirty="0">
                          <a:solidFill>
                            <a:schemeClr val="tx1"/>
                          </a:solidFill>
                          <a:effectLst/>
                        </a:rPr>
                        <a:t> </a:t>
                      </a:r>
                      <a:endParaRPr lang="fr-CA" sz="1000" dirty="0">
                        <a:solidFill>
                          <a:schemeClr val="tx1"/>
                        </a:solidFill>
                        <a:effectLst/>
                        <a:latin typeface="Times New Roman"/>
                        <a:ea typeface="Times New Roman"/>
                      </a:endParaRPr>
                    </a:p>
                  </a:txBody>
                  <a:tcPr marL="68585" marR="68585" marT="0" marB="0"/>
                </a:tc>
                <a:tc>
                  <a:txBody>
                    <a:bodyPr/>
                    <a:lstStyle/>
                    <a:p>
                      <a:pPr algn="ctr"/>
                      <a:r>
                        <a:rPr lang="fr-FR" sz="1100" dirty="0">
                          <a:solidFill>
                            <a:schemeClr val="tx1"/>
                          </a:solidFill>
                          <a:effectLst/>
                        </a:rPr>
                        <a:t>Visible</a:t>
                      </a:r>
                      <a:endParaRPr lang="fr-CA" sz="1000" dirty="0">
                        <a:solidFill>
                          <a:schemeClr val="tx1"/>
                        </a:solidFill>
                        <a:effectLst/>
                        <a:latin typeface="Times New Roman"/>
                        <a:ea typeface="Times New Roman"/>
                      </a:endParaRPr>
                    </a:p>
                  </a:txBody>
                  <a:tcPr marL="68585" marR="68585" marT="0" marB="0"/>
                </a:tc>
                <a:tc>
                  <a:txBody>
                    <a:bodyPr/>
                    <a:lstStyle/>
                    <a:p>
                      <a:r>
                        <a:rPr lang="fr-FR" sz="1100" dirty="0">
                          <a:solidFill>
                            <a:schemeClr val="tx1"/>
                          </a:solidFill>
                          <a:effectLst/>
                        </a:rPr>
                        <a:t>Infrarouge</a:t>
                      </a:r>
                      <a:endParaRPr lang="fr-CA" sz="1000" dirty="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a) une couverture 24 heures de l’atmosphère</a:t>
                      </a:r>
                      <a:endParaRPr lang="fr-CA" sz="100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c>
                  <a:txBody>
                    <a:bodyPr/>
                    <a:lstStyle/>
                    <a:p>
                      <a:endParaRPr lang="fr-CA" sz="1000" dirty="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b) les détails les plus fins des surfaces de nuages</a:t>
                      </a:r>
                      <a:endParaRPr lang="fr-CA" sz="1000">
                        <a:solidFill>
                          <a:schemeClr val="tx1"/>
                        </a:solidFill>
                        <a:effectLst/>
                        <a:latin typeface="Times New Roman"/>
                        <a:ea typeface="Times New Roman"/>
                      </a:endParaRPr>
                    </a:p>
                  </a:txBody>
                  <a:tcPr marL="68585" marR="68585" marT="0" marB="0"/>
                </a:tc>
                <a:tc>
                  <a:txBody>
                    <a:bodyPr/>
                    <a:lstStyle/>
                    <a:p>
                      <a:endParaRPr lang="fr-CA" sz="1000" dirty="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c) distinguer le brouillard des surfaces terrestres environnantes</a:t>
                      </a:r>
                      <a:endParaRPr lang="fr-CA" sz="1000">
                        <a:solidFill>
                          <a:schemeClr val="tx1"/>
                        </a:solidFill>
                        <a:effectLst/>
                        <a:latin typeface="Times New Roman"/>
                        <a:ea typeface="Times New Roman"/>
                      </a:endParaRPr>
                    </a:p>
                  </a:txBody>
                  <a:tcPr marL="68585" marR="68585" marT="0" marB="0"/>
                </a:tc>
                <a:tc>
                  <a:txBody>
                    <a:bodyPr/>
                    <a:lstStyle/>
                    <a:p>
                      <a:endParaRPr lang="fr-CA" sz="1000" dirty="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r>
              <a:tr h="808831">
                <a:tc>
                  <a:txBody>
                    <a:bodyPr/>
                    <a:lstStyle/>
                    <a:p>
                      <a:r>
                        <a:rPr lang="fr-FR" sz="1100">
                          <a:solidFill>
                            <a:schemeClr val="tx1"/>
                          </a:solidFill>
                          <a:effectLst/>
                        </a:rPr>
                        <a:t>d) les températures des sommets des nuages (et, indirectement, leurs altitudes)</a:t>
                      </a:r>
                      <a:endParaRPr lang="fr-CA" sz="100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c>
                  <a:txBody>
                    <a:bodyPr/>
                    <a:lstStyle/>
                    <a:p>
                      <a:endParaRPr lang="fr-CA" sz="1000" dirty="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e) déceler des petits nuages de beau temps</a:t>
                      </a:r>
                      <a:endParaRPr lang="fr-CA" sz="1000">
                        <a:solidFill>
                          <a:schemeClr val="tx1"/>
                        </a:solidFill>
                        <a:effectLst/>
                        <a:latin typeface="Times New Roman"/>
                        <a:ea typeface="Times New Roman"/>
                      </a:endParaRPr>
                    </a:p>
                  </a:txBody>
                  <a:tcPr marL="68585" marR="68585" marT="0" marB="0"/>
                </a:tc>
                <a:tc>
                  <a:txBody>
                    <a:bodyPr/>
                    <a:lstStyle/>
                    <a:p>
                      <a:endParaRPr lang="fr-CA" sz="1000" dirty="0">
                        <a:solidFill>
                          <a:schemeClr val="tx1"/>
                        </a:solidFill>
                        <a:effectLst/>
                        <a:latin typeface="Times New Roman"/>
                        <a:ea typeface="Times New Roman"/>
                      </a:endParaRPr>
                    </a:p>
                  </a:txBody>
                  <a:tcPr marL="68585" marR="68585" marT="0" marB="0"/>
                </a:tc>
                <a:tc>
                  <a:txBody>
                    <a:bodyPr/>
                    <a:lstStyle/>
                    <a:p>
                      <a:r>
                        <a:rPr lang="fr-FR" sz="1100" dirty="0">
                          <a:solidFill>
                            <a:schemeClr val="tx1"/>
                          </a:solidFill>
                          <a:effectLst/>
                        </a:rPr>
                        <a:t> </a:t>
                      </a:r>
                      <a:endParaRPr lang="fr-CA" sz="1000" dirty="0">
                        <a:solidFill>
                          <a:schemeClr val="tx1"/>
                        </a:solidFill>
                        <a:effectLst/>
                        <a:latin typeface="Times New Roman"/>
                        <a:ea typeface="Times New Roman"/>
                      </a:endParaRPr>
                    </a:p>
                  </a:txBody>
                  <a:tcPr marL="68585" marR="68585" marT="0" marB="0"/>
                </a:tc>
              </a:tr>
            </a:tbl>
          </a:graphicData>
        </a:graphic>
      </p:graphicFrame>
      <p:sp>
        <p:nvSpPr>
          <p:cNvPr id="3689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E8B71B-7D13-48BE-A8C5-CC3B54F35980}" type="slidenum">
              <a:rPr lang="fr-FR" altLang="fr-FR" smtClean="0"/>
              <a:pPr eaLnBrk="1" hangingPunct="1"/>
              <a:t>36</a:t>
            </a:fld>
            <a:endParaRPr lang="fr-FR" altLang="fr-FR"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p:txBody>
          <a:bodyPr/>
          <a:lstStyle/>
          <a:p>
            <a:pPr eaLnBrk="1" hangingPunct="1"/>
            <a:r>
              <a:rPr lang="fr-CA" altLang="fr-FR" dirty="0" smtClean="0"/>
              <a:t>Exercice 9.4</a:t>
            </a:r>
          </a:p>
        </p:txBody>
      </p:sp>
      <p:sp>
        <p:nvSpPr>
          <p:cNvPr id="37891" name="ZoneTexte 2"/>
          <p:cNvSpPr txBox="1">
            <a:spLocks noChangeArrowheads="1"/>
          </p:cNvSpPr>
          <p:nvPr/>
        </p:nvSpPr>
        <p:spPr bwMode="auto">
          <a:xfrm>
            <a:off x="250825" y="1196975"/>
            <a:ext cx="87852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a:t>Dans la liste ci-dessous, </a:t>
            </a:r>
            <a:r>
              <a:rPr lang="fr-FR" altLang="fr-FR" dirty="0" smtClean="0"/>
              <a:t>placer un crochet </a:t>
            </a:r>
            <a:r>
              <a:rPr lang="fr-FR" altLang="fr-FR" dirty="0"/>
              <a:t>(</a:t>
            </a:r>
            <a:r>
              <a:rPr lang="fr-FR" altLang="fr-FR" dirty="0">
                <a:sym typeface="Symbol" pitchFamily="18" charset="2"/>
              </a:rPr>
              <a:t></a:t>
            </a:r>
            <a:r>
              <a:rPr lang="fr-FR" altLang="fr-FR" dirty="0"/>
              <a:t>) dans la colonne appropriée pour indiquer </a:t>
            </a:r>
            <a:r>
              <a:rPr lang="fr-FR" altLang="fr-FR" dirty="0" smtClean="0"/>
              <a:t>quel </a:t>
            </a:r>
            <a:r>
              <a:rPr lang="fr-FR" altLang="fr-FR" dirty="0"/>
              <a:t>type de vue de satellite (visible ou infrarouge) est mieux </a:t>
            </a:r>
            <a:r>
              <a:rPr lang="fr-FR" altLang="fr-FR" dirty="0" smtClean="0"/>
              <a:t>adapté </a:t>
            </a:r>
            <a:r>
              <a:rPr lang="fr-FR" altLang="fr-FR" dirty="0"/>
              <a:t>pour fournir les renseignements demandés :</a:t>
            </a:r>
            <a:endParaRPr lang="fr-CA" altLang="fr-FR" dirty="0"/>
          </a:p>
        </p:txBody>
      </p:sp>
      <p:graphicFrame>
        <p:nvGraphicFramePr>
          <p:cNvPr id="4" name="Tableau 3"/>
          <p:cNvGraphicFramePr>
            <a:graphicFrameLocks noGrp="1"/>
          </p:cNvGraphicFramePr>
          <p:nvPr/>
        </p:nvGraphicFramePr>
        <p:xfrm>
          <a:off x="611188" y="2636838"/>
          <a:ext cx="8137524" cy="3235325"/>
        </p:xfrm>
        <a:graphic>
          <a:graphicData uri="http://schemas.openxmlformats.org/drawingml/2006/table">
            <a:tbl>
              <a:tblPr firstRow="1" firstCol="1" lastRow="1" lastCol="1" bandRow="1" bandCol="1">
                <a:tableStyleId>{5C22544A-7EE6-4342-B048-85BDC9FD1C3A}</a:tableStyleId>
              </a:tblPr>
              <a:tblGrid>
                <a:gridCol w="2801168"/>
                <a:gridCol w="2627842"/>
                <a:gridCol w="2708514"/>
              </a:tblGrid>
              <a:tr h="269610">
                <a:tc>
                  <a:txBody>
                    <a:bodyPr/>
                    <a:lstStyle/>
                    <a:p>
                      <a:r>
                        <a:rPr lang="fr-FR" sz="1100" dirty="0">
                          <a:solidFill>
                            <a:schemeClr val="tx1"/>
                          </a:solidFill>
                          <a:effectLst/>
                        </a:rPr>
                        <a:t> </a:t>
                      </a:r>
                      <a:endParaRPr lang="fr-CA" sz="1000" dirty="0">
                        <a:solidFill>
                          <a:schemeClr val="tx1"/>
                        </a:solidFill>
                        <a:effectLst/>
                        <a:latin typeface="Times New Roman"/>
                        <a:ea typeface="Times New Roman"/>
                      </a:endParaRPr>
                    </a:p>
                  </a:txBody>
                  <a:tcPr marL="68585" marR="68585" marT="0" marB="0"/>
                </a:tc>
                <a:tc>
                  <a:txBody>
                    <a:bodyPr/>
                    <a:lstStyle/>
                    <a:p>
                      <a:pPr algn="ctr"/>
                      <a:r>
                        <a:rPr lang="fr-FR" sz="1100" dirty="0">
                          <a:solidFill>
                            <a:schemeClr val="tx1"/>
                          </a:solidFill>
                          <a:effectLst/>
                        </a:rPr>
                        <a:t>Visible</a:t>
                      </a:r>
                      <a:endParaRPr lang="fr-CA" sz="1000" dirty="0">
                        <a:solidFill>
                          <a:schemeClr val="tx1"/>
                        </a:solidFill>
                        <a:effectLst/>
                        <a:latin typeface="Times New Roman"/>
                        <a:ea typeface="Times New Roman"/>
                      </a:endParaRPr>
                    </a:p>
                  </a:txBody>
                  <a:tcPr marL="68585" marR="68585" marT="0" marB="0"/>
                </a:tc>
                <a:tc>
                  <a:txBody>
                    <a:bodyPr/>
                    <a:lstStyle/>
                    <a:p>
                      <a:pPr algn="ctr"/>
                      <a:r>
                        <a:rPr lang="fr-FR" sz="1100" dirty="0">
                          <a:solidFill>
                            <a:schemeClr val="tx1"/>
                          </a:solidFill>
                          <a:effectLst/>
                        </a:rPr>
                        <a:t>Infrarouge</a:t>
                      </a:r>
                      <a:endParaRPr lang="fr-CA" sz="1000" dirty="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a) une couverture 24 heures de l’atmosphère</a:t>
                      </a:r>
                      <a:endParaRPr lang="fr-CA" sz="100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c>
                  <a:txBody>
                    <a:bodyPr/>
                    <a:lstStyle/>
                    <a:p>
                      <a:r>
                        <a:rPr lang="fr-FR" sz="2400" dirty="0" smtClean="0">
                          <a:solidFill>
                            <a:schemeClr val="tx1"/>
                          </a:solidFill>
                          <a:effectLst/>
                          <a:sym typeface="Symbol"/>
                        </a:rPr>
                        <a:t></a:t>
                      </a:r>
                      <a:endParaRPr lang="fr-CA" sz="2400" dirty="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b) les détails les plus fins des surfaces de nuages</a:t>
                      </a:r>
                      <a:endParaRPr lang="fr-CA" sz="1000">
                        <a:solidFill>
                          <a:schemeClr val="tx1"/>
                        </a:solidFill>
                        <a:effectLst/>
                        <a:latin typeface="Times New Roman"/>
                        <a:ea typeface="Times New Roman"/>
                      </a:endParaRPr>
                    </a:p>
                  </a:txBody>
                  <a:tcPr marL="68585" marR="68585" marT="0" marB="0"/>
                </a:tc>
                <a:tc>
                  <a:txBody>
                    <a:bodyPr/>
                    <a:lstStyle/>
                    <a:p>
                      <a:r>
                        <a:rPr lang="fr-FR" sz="2400" b="1" dirty="0" smtClean="0">
                          <a:solidFill>
                            <a:schemeClr val="tx1"/>
                          </a:solidFill>
                          <a:effectLst/>
                          <a:sym typeface="Symbol"/>
                        </a:rPr>
                        <a:t></a:t>
                      </a:r>
                      <a:endParaRPr lang="fr-CA" sz="2400" b="1" dirty="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c) distinguer le brouillard des surfaces terrestres environnantes</a:t>
                      </a:r>
                      <a:endParaRPr lang="fr-CA" sz="1000">
                        <a:solidFill>
                          <a:schemeClr val="tx1"/>
                        </a:solidFill>
                        <a:effectLst/>
                        <a:latin typeface="Times New Roman"/>
                        <a:ea typeface="Times New Roman"/>
                      </a:endParaRPr>
                    </a:p>
                  </a:txBody>
                  <a:tcPr marL="68585" marR="68585" marT="0" marB="0"/>
                </a:tc>
                <a:tc>
                  <a:txBody>
                    <a:bodyPr/>
                    <a:lstStyle/>
                    <a:p>
                      <a:r>
                        <a:rPr lang="fr-FR" sz="2400" b="1" dirty="0" smtClean="0">
                          <a:solidFill>
                            <a:schemeClr val="tx1"/>
                          </a:solidFill>
                          <a:effectLst/>
                          <a:sym typeface="Symbol"/>
                        </a:rPr>
                        <a:t></a:t>
                      </a:r>
                      <a:endParaRPr lang="fr-CA" sz="2400" b="1" dirty="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r>
              <a:tr h="808831">
                <a:tc>
                  <a:txBody>
                    <a:bodyPr/>
                    <a:lstStyle/>
                    <a:p>
                      <a:r>
                        <a:rPr lang="fr-FR" sz="1100">
                          <a:solidFill>
                            <a:schemeClr val="tx1"/>
                          </a:solidFill>
                          <a:effectLst/>
                        </a:rPr>
                        <a:t>d) les températures des sommets des nuages (et, indirectement, leurs altitudes)</a:t>
                      </a:r>
                      <a:endParaRPr lang="fr-CA" sz="1000">
                        <a:solidFill>
                          <a:schemeClr val="tx1"/>
                        </a:solidFill>
                        <a:effectLst/>
                        <a:latin typeface="Times New Roman"/>
                        <a:ea typeface="Times New Roman"/>
                      </a:endParaRPr>
                    </a:p>
                  </a:txBody>
                  <a:tcPr marL="68585" marR="68585" marT="0" marB="0"/>
                </a:tc>
                <a:tc>
                  <a:txBody>
                    <a:bodyPr/>
                    <a:lstStyle/>
                    <a:p>
                      <a:r>
                        <a:rPr lang="fr-FR" sz="1100">
                          <a:solidFill>
                            <a:schemeClr val="tx1"/>
                          </a:solidFill>
                          <a:effectLst/>
                        </a:rPr>
                        <a:t> </a:t>
                      </a:r>
                      <a:endParaRPr lang="fr-CA" sz="1000">
                        <a:solidFill>
                          <a:schemeClr val="tx1"/>
                        </a:solidFill>
                        <a:effectLst/>
                        <a:latin typeface="Times New Roman"/>
                        <a:ea typeface="Times New Roman"/>
                      </a:endParaRPr>
                    </a:p>
                  </a:txBody>
                  <a:tcPr marL="68585" marR="68585" marT="0" marB="0"/>
                </a:tc>
                <a:tc>
                  <a:txBody>
                    <a:bodyPr/>
                    <a:lstStyle/>
                    <a:p>
                      <a:r>
                        <a:rPr lang="fr-FR" sz="2400" dirty="0">
                          <a:solidFill>
                            <a:schemeClr val="tx1"/>
                          </a:solidFill>
                          <a:effectLst/>
                          <a:sym typeface="Symbol"/>
                        </a:rPr>
                        <a:t></a:t>
                      </a:r>
                      <a:endParaRPr lang="fr-CA" sz="2400" dirty="0">
                        <a:solidFill>
                          <a:schemeClr val="tx1"/>
                        </a:solidFill>
                        <a:effectLst/>
                        <a:latin typeface="Times New Roman"/>
                        <a:ea typeface="Times New Roman"/>
                      </a:endParaRPr>
                    </a:p>
                  </a:txBody>
                  <a:tcPr marL="68585" marR="68585" marT="0" marB="0"/>
                </a:tc>
              </a:tr>
              <a:tr h="539221">
                <a:tc>
                  <a:txBody>
                    <a:bodyPr/>
                    <a:lstStyle/>
                    <a:p>
                      <a:r>
                        <a:rPr lang="fr-FR" sz="1100">
                          <a:solidFill>
                            <a:schemeClr val="tx1"/>
                          </a:solidFill>
                          <a:effectLst/>
                        </a:rPr>
                        <a:t>e) déceler des petits nuages de beau temps</a:t>
                      </a:r>
                      <a:endParaRPr lang="fr-CA" sz="1000">
                        <a:solidFill>
                          <a:schemeClr val="tx1"/>
                        </a:solidFill>
                        <a:effectLst/>
                        <a:latin typeface="Times New Roman"/>
                        <a:ea typeface="Times New Roman"/>
                      </a:endParaRPr>
                    </a:p>
                  </a:txBody>
                  <a:tcPr marL="68585" marR="68585" marT="0" marB="0"/>
                </a:tc>
                <a:tc>
                  <a:txBody>
                    <a:bodyPr/>
                    <a:lstStyle/>
                    <a:p>
                      <a:r>
                        <a:rPr lang="fr-FR" sz="2400" dirty="0">
                          <a:solidFill>
                            <a:schemeClr val="tx1"/>
                          </a:solidFill>
                          <a:effectLst/>
                          <a:sym typeface="Symbol"/>
                        </a:rPr>
                        <a:t></a:t>
                      </a:r>
                      <a:endParaRPr lang="fr-CA" sz="2400" dirty="0">
                        <a:solidFill>
                          <a:schemeClr val="tx1"/>
                        </a:solidFill>
                        <a:effectLst/>
                        <a:latin typeface="Times New Roman"/>
                        <a:ea typeface="Times New Roman"/>
                      </a:endParaRPr>
                    </a:p>
                  </a:txBody>
                  <a:tcPr marL="68585" marR="68585" marT="0" marB="0"/>
                </a:tc>
                <a:tc>
                  <a:txBody>
                    <a:bodyPr/>
                    <a:lstStyle/>
                    <a:p>
                      <a:r>
                        <a:rPr lang="fr-FR" sz="1100" dirty="0">
                          <a:solidFill>
                            <a:schemeClr val="tx1"/>
                          </a:solidFill>
                          <a:effectLst/>
                        </a:rPr>
                        <a:t> </a:t>
                      </a:r>
                      <a:endParaRPr lang="fr-CA" sz="1000" dirty="0">
                        <a:solidFill>
                          <a:schemeClr val="tx1"/>
                        </a:solidFill>
                        <a:effectLst/>
                        <a:latin typeface="Times New Roman"/>
                        <a:ea typeface="Times New Roman"/>
                      </a:endParaRPr>
                    </a:p>
                  </a:txBody>
                  <a:tcPr marL="68585" marR="68585" marT="0" marB="0"/>
                </a:tc>
              </a:tr>
            </a:tbl>
          </a:graphicData>
        </a:graphic>
      </p:graphicFrame>
      <p:sp>
        <p:nvSpPr>
          <p:cNvPr id="3792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EE31FF-8C3C-424A-A596-4307A77DEF85}" type="slidenum">
              <a:rPr lang="fr-FR" altLang="fr-FR" smtClean="0"/>
              <a:pPr eaLnBrk="1" hangingPunct="1"/>
              <a:t>37</a:t>
            </a:fld>
            <a:endParaRPr lang="fr-FR" altLang="fr-FR"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p:txBody>
          <a:bodyPr/>
          <a:lstStyle/>
          <a:p>
            <a:pPr eaLnBrk="1" hangingPunct="1"/>
            <a:r>
              <a:rPr lang="fr-CA" altLang="fr-FR" dirty="0" smtClean="0"/>
              <a:t>Exercice 9.5</a:t>
            </a:r>
          </a:p>
        </p:txBody>
      </p:sp>
      <p:pic>
        <p:nvPicPr>
          <p:cNvPr id="246790" name="Picture 6" descr="imagerie-satellite2-fig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 y="1052513"/>
            <a:ext cx="2871788"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imagerie-satellite2-fig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2876550"/>
            <a:ext cx="2871788"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2" name="Picture 8" descr="imagerie-satellite2-fig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38" y="4868863"/>
            <a:ext cx="2835275" cy="1844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5364163" y="5289400"/>
            <a:ext cx="33496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Dans une image IR </a:t>
            </a:r>
            <a:r>
              <a:rPr lang="fr-CA" altLang="fr-FR" dirty="0" smtClean="0"/>
              <a:t>inversée, le nuage dont le sommet est le plus haut va </a:t>
            </a:r>
            <a:r>
              <a:rPr lang="fr-CA" altLang="fr-FR" dirty="0"/>
              <a:t>correspondre aux pixels de brillance maximale. Image plus claire. </a:t>
            </a:r>
          </a:p>
        </p:txBody>
      </p:sp>
      <p:sp>
        <p:nvSpPr>
          <p:cNvPr id="38919" name="ZoneTexte 11"/>
          <p:cNvSpPr txBox="1">
            <a:spLocks noChangeArrowheads="1"/>
          </p:cNvSpPr>
          <p:nvPr/>
        </p:nvSpPr>
        <p:spPr bwMode="auto">
          <a:xfrm>
            <a:off x="3920671" y="1916832"/>
            <a:ext cx="47529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i="1" dirty="0" smtClean="0">
                <a:solidFill>
                  <a:srgbClr val="FF0000"/>
                </a:solidFill>
                <a:effectLst>
                  <a:outerShdw blurRad="38100" dist="38100" dir="2700000" algn="tl">
                    <a:srgbClr val="000000">
                      <a:alpha val="43137"/>
                    </a:srgbClr>
                  </a:outerShdw>
                </a:effectLst>
              </a:rPr>
              <a:t>Analyse</a:t>
            </a:r>
            <a:r>
              <a:rPr lang="fr-CA" altLang="fr-FR" i="1" dirty="0" smtClean="0">
                <a:effectLst>
                  <a:outerShdw blurRad="38100" dist="38100" dir="2700000" algn="tl">
                    <a:srgbClr val="000000">
                      <a:alpha val="43137"/>
                    </a:srgbClr>
                  </a:outerShdw>
                </a:effectLst>
              </a:rPr>
              <a:t> </a:t>
            </a:r>
            <a:r>
              <a:rPr lang="fr-CA" altLang="fr-FR" i="1" dirty="0" smtClean="0"/>
              <a:t>: Plus </a:t>
            </a:r>
            <a:r>
              <a:rPr lang="fr-CA" altLang="fr-FR" i="1" dirty="0"/>
              <a:t>la température est </a:t>
            </a:r>
            <a:r>
              <a:rPr lang="fr-CA" altLang="fr-FR" i="1" dirty="0" smtClean="0"/>
              <a:t>basse, </a:t>
            </a:r>
            <a:r>
              <a:rPr lang="fr-CA" altLang="fr-FR" i="1" dirty="0"/>
              <a:t>moins la surface émet du rayonnement (IR inclus). Le nuage dont </a:t>
            </a:r>
            <a:r>
              <a:rPr lang="fr-CA" altLang="fr-FR" i="1" dirty="0" smtClean="0"/>
              <a:t>le sommet est le plus élevé </a:t>
            </a:r>
            <a:r>
              <a:rPr lang="fr-CA" altLang="fr-FR" i="1" dirty="0"/>
              <a:t>émettra le moins d’IR. Dans une image IR </a:t>
            </a:r>
            <a:r>
              <a:rPr lang="fr-CA" altLang="fr-FR" i="1" dirty="0" smtClean="0"/>
              <a:t>inversée, </a:t>
            </a:r>
            <a:r>
              <a:rPr lang="fr-CA" altLang="fr-FR" i="1" dirty="0"/>
              <a:t>il va correspondre aux pixels de brillance maximale. </a:t>
            </a:r>
          </a:p>
          <a:p>
            <a:pPr eaLnBrk="1" hangingPunct="1"/>
            <a:endParaRPr lang="fr-CA" altLang="fr-FR" i="1" dirty="0"/>
          </a:p>
        </p:txBody>
      </p:sp>
      <p:sp>
        <p:nvSpPr>
          <p:cNvPr id="13" name="ZoneTexte 12"/>
          <p:cNvSpPr txBox="1">
            <a:spLocks noChangeArrowheads="1"/>
          </p:cNvSpPr>
          <p:nvPr/>
        </p:nvSpPr>
        <p:spPr bwMode="auto">
          <a:xfrm>
            <a:off x="5364163" y="3717032"/>
            <a:ext cx="36004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Dans une image IR </a:t>
            </a:r>
            <a:r>
              <a:rPr lang="fr-CA" altLang="fr-FR" dirty="0" smtClean="0"/>
              <a:t>inversée, </a:t>
            </a:r>
            <a:r>
              <a:rPr lang="fr-CA" altLang="fr-FR" dirty="0"/>
              <a:t>le nuage le plus bas va correspondre aux pixels de brillance minimale : image plus foncée. </a:t>
            </a:r>
          </a:p>
          <a:p>
            <a:pPr eaLnBrk="1" hangingPunct="1"/>
            <a:endParaRPr lang="fr-CA" altLang="fr-FR" dirty="0"/>
          </a:p>
        </p:txBody>
      </p:sp>
      <p:sp>
        <p:nvSpPr>
          <p:cNvPr id="38921"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898CA1-FE3C-4020-B9F3-82035733DD54}" type="slidenum">
              <a:rPr lang="fr-FR" altLang="fr-FR" smtClean="0"/>
              <a:pPr eaLnBrk="1" hangingPunct="1"/>
              <a:t>38</a:t>
            </a:fld>
            <a:endParaRPr lang="fr-FR" altLang="fr-FR" smtClean="0"/>
          </a:p>
        </p:txBody>
      </p:sp>
      <p:sp>
        <p:nvSpPr>
          <p:cNvPr id="2" name="ZoneTexte 1"/>
          <p:cNvSpPr txBox="1"/>
          <p:nvPr/>
        </p:nvSpPr>
        <p:spPr>
          <a:xfrm>
            <a:off x="3920671" y="908720"/>
            <a:ext cx="5043942" cy="923330"/>
          </a:xfrm>
          <a:prstGeom prst="rect">
            <a:avLst/>
          </a:prstGeom>
          <a:noFill/>
        </p:spPr>
        <p:txBody>
          <a:bodyPr wrap="square" rtlCol="0">
            <a:spAutoFit/>
          </a:bodyPr>
          <a:lstStyle/>
          <a:p>
            <a:r>
              <a:rPr lang="fr-FR" dirty="0"/>
              <a:t>Dans une image satellite IR (inversée) quel des trois nuages sera le plus foncé ? Et le plus brillant? Pourquoi </a:t>
            </a:r>
            <a:r>
              <a:rPr lang="fr-FR" dirty="0" smtClean="0"/>
              <a:t>?</a:t>
            </a:r>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24679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24679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8919"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p:cNvSpPr>
            <a:spLocks noGrp="1"/>
          </p:cNvSpPr>
          <p:nvPr>
            <p:ph type="title"/>
          </p:nvPr>
        </p:nvSpPr>
        <p:spPr/>
        <p:txBody>
          <a:bodyPr/>
          <a:lstStyle/>
          <a:p>
            <a:pPr eaLnBrk="1" hangingPunct="1"/>
            <a:r>
              <a:rPr lang="fr-CA" altLang="fr-FR" smtClean="0"/>
              <a:t>WV - Principe de fonctionnement</a:t>
            </a:r>
          </a:p>
        </p:txBody>
      </p:sp>
      <p:pic>
        <p:nvPicPr>
          <p:cNvPr id="40963" name="Picture 2" descr="C:\Users\eva\Documents\cours\COMET\comet\satmet\goeschan\media\graphics\4_1_0_sw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000250"/>
            <a:ext cx="8374063"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3EF1C8-DB4C-4F65-9A19-8357EF17C201}" type="slidenum">
              <a:rPr lang="fr-FR" altLang="fr-FR" smtClean="0"/>
              <a:pPr eaLnBrk="1" hangingPunct="1"/>
              <a:t>39</a:t>
            </a:fld>
            <a:endParaRPr lang="fr-FR" altLang="fr-FR"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fr-CA" altLang="fr-FR" sz="2800" smtClean="0"/>
              <a:t>Interprétation des images satellitaires</a:t>
            </a:r>
            <a:endParaRPr lang="fr-FR" altLang="fr-FR" sz="2800" smtClean="0"/>
          </a:p>
        </p:txBody>
      </p:sp>
      <p:pic>
        <p:nvPicPr>
          <p:cNvPr id="8195" name="Picture 3" descr="ir_u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31006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ir_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31006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vis_pix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34143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6"/>
          <p:cNvSpPr txBox="1">
            <a:spLocks noChangeArrowheads="1"/>
          </p:cNvSpPr>
          <p:nvPr/>
        </p:nvSpPr>
        <p:spPr bwMode="auto">
          <a:xfrm>
            <a:off x="2843213" y="981075"/>
            <a:ext cx="314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b="1"/>
              <a:t>Visible : résolution de 1 km</a:t>
            </a:r>
            <a:endParaRPr lang="fr-FR" altLang="fr-FR" b="1"/>
          </a:p>
        </p:txBody>
      </p:sp>
      <p:sp>
        <p:nvSpPr>
          <p:cNvPr id="8199" name="Text Box 7"/>
          <p:cNvSpPr txBox="1">
            <a:spLocks noChangeArrowheads="1"/>
          </p:cNvSpPr>
          <p:nvPr/>
        </p:nvSpPr>
        <p:spPr bwMode="auto">
          <a:xfrm>
            <a:off x="2771775" y="3933825"/>
            <a:ext cx="353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b="1"/>
              <a:t>Infrarouge : résolution de 4 km</a:t>
            </a:r>
            <a:endParaRPr lang="fr-FR" altLang="fr-FR" b="1"/>
          </a:p>
        </p:txBody>
      </p:sp>
      <p:sp>
        <p:nvSpPr>
          <p:cNvPr id="8200"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841A8F-1017-4E44-B36B-C13181AE46D7}" type="slidenum">
              <a:rPr lang="fr-FR" altLang="fr-FR" smtClean="0"/>
              <a:pPr eaLnBrk="1" hangingPunct="1"/>
              <a:t>4</a:t>
            </a:fld>
            <a:endParaRPr lang="fr-FR" altLang="fr-FR"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479925" y="3727450"/>
            <a:ext cx="1841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sz="1100"/>
          </a:p>
          <a:p>
            <a:endParaRPr lang="fr-FR" altLang="fr-FR"/>
          </a:p>
        </p:txBody>
      </p:sp>
      <p:sp>
        <p:nvSpPr>
          <p:cNvPr id="41987" name="Rectangle 3"/>
          <p:cNvSpPr>
            <a:spLocks noGrp="1" noChangeArrowheads="1"/>
          </p:cNvSpPr>
          <p:nvPr>
            <p:ph type="title"/>
          </p:nvPr>
        </p:nvSpPr>
        <p:spPr>
          <a:xfrm>
            <a:off x="457200" y="-171450"/>
            <a:ext cx="8229600" cy="1143000"/>
          </a:xfrm>
        </p:spPr>
        <p:txBody>
          <a:bodyPr/>
          <a:lstStyle/>
          <a:p>
            <a:pPr eaLnBrk="1" hangingPunct="1"/>
            <a:r>
              <a:rPr lang="fr-CA" altLang="fr-FR" smtClean="0"/>
              <a:t>CANAL WV</a:t>
            </a:r>
            <a:endParaRPr lang="fr-FR" altLang="fr-FR" smtClean="0"/>
          </a:p>
        </p:txBody>
      </p:sp>
      <p:sp>
        <p:nvSpPr>
          <p:cNvPr id="4198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198825-DD83-43BA-9B95-227F8587D5AF}" type="slidenum">
              <a:rPr lang="fr-FR" altLang="fr-FR" smtClean="0"/>
              <a:pPr eaLnBrk="1" hangingPunct="1"/>
              <a:t>40</a:t>
            </a:fld>
            <a:endParaRPr lang="fr-FR" altLang="fr-FR" smtClean="0"/>
          </a:p>
        </p:txBody>
      </p:sp>
      <p:sp>
        <p:nvSpPr>
          <p:cNvPr id="2" name="Text Box 4"/>
          <p:cNvSpPr txBox="1">
            <a:spLocks noChangeArrowheads="1"/>
          </p:cNvSpPr>
          <p:nvPr/>
        </p:nvSpPr>
        <p:spPr bwMode="auto">
          <a:xfrm>
            <a:off x="0" y="698500"/>
            <a:ext cx="8964613" cy="6186488"/>
          </a:xfrm>
          <a:prstGeom prst="rect">
            <a:avLst/>
          </a:prstGeom>
          <a:solidFill>
            <a:schemeClr val="bg1"/>
          </a:solidFill>
          <a:ln>
            <a:noFill/>
          </a:ln>
          <a:effec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800100" lvl="1" indent="-342900" eaLnBrk="1" hangingPunct="1">
              <a:buClr>
                <a:schemeClr val="tx2"/>
              </a:buClr>
              <a:buFont typeface="+mj-lt"/>
              <a:buAutoNum type="arabicParenR"/>
              <a:defRPr/>
            </a:pPr>
            <a:r>
              <a:rPr lang="fr-FR" dirty="0" smtClean="0"/>
              <a:t> Le détecteur IR-WV  est sensible à la radiation émise par la vapeur d’eau (longueur d’onde égale à 6,5 micromètres) .</a:t>
            </a:r>
            <a:br>
              <a:rPr lang="fr-FR" dirty="0" smtClean="0"/>
            </a:br>
            <a:endParaRPr lang="fr-FR" dirty="0" smtClean="0"/>
          </a:p>
          <a:p>
            <a:pPr lvl="1" eaLnBrk="1" hangingPunct="1">
              <a:buClr>
                <a:schemeClr val="tx2"/>
              </a:buClr>
              <a:buFont typeface="Wingdings" pitchFamily="2" charset="2"/>
              <a:buChar char="q"/>
              <a:defRPr/>
            </a:pPr>
            <a:r>
              <a:rPr lang="fr-FR" dirty="0" smtClean="0"/>
              <a:t> Tons pâles : la température d'émission est faible, donc la couche émettrice se situe à haute altitude. La haute troposphère est humide. </a:t>
            </a:r>
            <a:br>
              <a:rPr lang="fr-FR" dirty="0" smtClean="0"/>
            </a:br>
            <a:endParaRPr lang="fr-CA" dirty="0" smtClean="0"/>
          </a:p>
          <a:p>
            <a:pPr lvl="1" eaLnBrk="1" hangingPunct="1">
              <a:buClr>
                <a:schemeClr val="tx2"/>
              </a:buClr>
              <a:buFont typeface="Wingdings" pitchFamily="2" charset="2"/>
              <a:buChar char="q"/>
              <a:defRPr/>
            </a:pPr>
            <a:r>
              <a:rPr lang="fr-FR" dirty="0" smtClean="0"/>
              <a:t> Tons foncés : la température d'émission est élevée, donc la couche émettrice se situe à basse altitude. La haute troposphère est sèche.</a:t>
            </a:r>
            <a:br>
              <a:rPr lang="fr-FR" dirty="0" smtClean="0"/>
            </a:br>
            <a:endParaRPr lang="fr-FR" dirty="0" smtClean="0"/>
          </a:p>
          <a:p>
            <a:pPr lvl="1" eaLnBrk="1" hangingPunct="1">
              <a:buClr>
                <a:schemeClr val="tx2"/>
              </a:buClr>
              <a:buFont typeface="Wingdings" pitchFamily="2" charset="2"/>
              <a:buChar char="q"/>
              <a:defRPr/>
            </a:pPr>
            <a:r>
              <a:rPr lang="fr-FR" dirty="0" smtClean="0"/>
              <a:t> Les images sont disponibles jour et nuit.</a:t>
            </a:r>
            <a:br>
              <a:rPr lang="fr-FR" dirty="0" smtClean="0"/>
            </a:br>
            <a:endParaRPr lang="fr-FR" dirty="0" smtClean="0"/>
          </a:p>
          <a:p>
            <a:pPr lvl="1" eaLnBrk="1" hangingPunct="1">
              <a:buClr>
                <a:schemeClr val="tx2"/>
              </a:buClr>
              <a:buFont typeface="Wingdings" pitchFamily="2" charset="2"/>
              <a:buChar char="q"/>
              <a:defRPr/>
            </a:pPr>
            <a:r>
              <a:rPr lang="fr-FR" dirty="0" smtClean="0"/>
              <a:t> Ne sont pas utiles quand la surface est très froide : en hiver dans nos latitudes.</a:t>
            </a:r>
            <a:br>
              <a:rPr lang="fr-FR" dirty="0" smtClean="0"/>
            </a:br>
            <a:endParaRPr lang="fr-FR" dirty="0" smtClean="0"/>
          </a:p>
          <a:p>
            <a:pPr lvl="1" eaLnBrk="1" hangingPunct="1">
              <a:buClr>
                <a:schemeClr val="tx2"/>
              </a:buClr>
              <a:buFont typeface="Wingdings" pitchFamily="2" charset="2"/>
              <a:buChar char="q"/>
              <a:defRPr/>
            </a:pPr>
            <a:r>
              <a:rPr lang="fr-FR" dirty="0" smtClean="0"/>
              <a:t> Ne nous dit rien sur l’humidité dans la basse tropopause (en bas de 3000 km).</a:t>
            </a:r>
            <a:br>
              <a:rPr lang="fr-FR" dirty="0" smtClean="0"/>
            </a:br>
            <a:endParaRPr lang="fr-FR" dirty="0" smtClean="0"/>
          </a:p>
          <a:p>
            <a:pPr lvl="1" eaLnBrk="1" hangingPunct="1">
              <a:buClr>
                <a:schemeClr val="tx2"/>
              </a:buClr>
              <a:buFont typeface="Wingdings" pitchFamily="2" charset="2"/>
              <a:buChar char="q"/>
              <a:defRPr/>
            </a:pPr>
            <a:r>
              <a:rPr lang="fr-FR" dirty="0" smtClean="0"/>
              <a:t> Les images peuvent être isolées, ou groupées pour former des animations en continu.</a:t>
            </a:r>
            <a:br>
              <a:rPr lang="fr-FR" dirty="0" smtClean="0"/>
            </a:br>
            <a:endParaRPr lang="fr-FR" dirty="0" smtClean="0"/>
          </a:p>
          <a:p>
            <a:pPr lvl="1" eaLnBrk="1" hangingPunct="1">
              <a:buClr>
                <a:schemeClr val="tx2"/>
              </a:buClr>
              <a:buFont typeface="Wingdings" pitchFamily="2" charset="2"/>
              <a:buChar char="q"/>
              <a:defRPr/>
            </a:pPr>
            <a:r>
              <a:rPr lang="fr-FR" dirty="0" smtClean="0"/>
              <a:t> Les animations aident à suivre le mouvement des systèmes météorologiques et le vent.</a:t>
            </a:r>
            <a:br>
              <a:rPr lang="fr-FR" dirty="0" smtClean="0"/>
            </a:br>
            <a:endParaRPr lang="fr-FR" dirty="0" smtClean="0"/>
          </a:p>
          <a:p>
            <a:pPr lvl="1" eaLnBrk="1" hangingPunct="1">
              <a:buClr>
                <a:schemeClr val="tx2"/>
              </a:buClr>
              <a:buFont typeface="Wingdings" pitchFamily="2" charset="2"/>
              <a:buChar char="q"/>
              <a:defRPr/>
            </a:pPr>
            <a:r>
              <a:rPr lang="fr-FR" dirty="0" smtClean="0"/>
              <a:t> Les images permettent de visualiser les mouvements verticaux atmosphériques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p:txBody>
          <a:bodyPr/>
          <a:lstStyle/>
          <a:p>
            <a:pPr eaLnBrk="1" hangingPunct="1"/>
            <a:r>
              <a:rPr lang="fr-CA" altLang="fr-FR" smtClean="0"/>
              <a:t>Interprétation de l’imagerie WV</a:t>
            </a:r>
          </a:p>
        </p:txBody>
      </p:sp>
      <p:sp>
        <p:nvSpPr>
          <p:cNvPr id="4301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37F98-E6AF-41F3-8CE7-61289BACBEA9}" type="slidenum">
              <a:rPr lang="fr-FR" altLang="fr-FR" smtClean="0"/>
              <a:pPr eaLnBrk="1" hangingPunct="1"/>
              <a:t>41</a:t>
            </a:fld>
            <a:endParaRPr lang="fr-FR" altLang="fr-FR" smtClean="0"/>
          </a:p>
        </p:txBody>
      </p:sp>
      <p:grpSp>
        <p:nvGrpSpPr>
          <p:cNvPr id="4" name="Groupe 3"/>
          <p:cNvGrpSpPr/>
          <p:nvPr/>
        </p:nvGrpSpPr>
        <p:grpSpPr>
          <a:xfrm>
            <a:off x="1331913" y="941819"/>
            <a:ext cx="6913606" cy="5871557"/>
            <a:chOff x="1331913" y="941819"/>
            <a:chExt cx="6913606" cy="5871557"/>
          </a:xfrm>
        </p:grpSpPr>
        <p:pic>
          <p:nvPicPr>
            <p:cNvPr id="4301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996950"/>
              <a:ext cx="6480175"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513581" y="1126485"/>
              <a:ext cx="1258219" cy="646331"/>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Haute troposphère sèche</a:t>
              </a:r>
              <a:endParaRPr lang="fr-CA" sz="1200" b="1" dirty="0">
                <a:effectLst>
                  <a:outerShdw blurRad="38100" dist="38100" dir="2700000" algn="tl">
                    <a:srgbClr val="000000">
                      <a:alpha val="43137"/>
                    </a:srgbClr>
                  </a:outerShdw>
                </a:effectLst>
              </a:endParaRPr>
            </a:p>
          </p:txBody>
        </p:sp>
        <p:sp>
          <p:nvSpPr>
            <p:cNvPr id="7" name="ZoneTexte 6"/>
            <p:cNvSpPr txBox="1"/>
            <p:nvPr/>
          </p:nvSpPr>
          <p:spPr>
            <a:xfrm>
              <a:off x="2881733" y="1124744"/>
              <a:ext cx="1258219" cy="646331"/>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Haute troposphère humide</a:t>
              </a:r>
              <a:endParaRPr lang="fr-CA" sz="1200" b="1" dirty="0">
                <a:effectLst>
                  <a:outerShdw blurRad="38100" dist="38100" dir="2700000" algn="tl">
                    <a:srgbClr val="000000">
                      <a:alpha val="43137"/>
                    </a:srgbClr>
                  </a:outerShdw>
                </a:effectLst>
              </a:endParaRPr>
            </a:p>
          </p:txBody>
        </p:sp>
        <p:sp>
          <p:nvSpPr>
            <p:cNvPr id="8" name="ZoneTexte 7"/>
            <p:cNvSpPr txBox="1"/>
            <p:nvPr/>
          </p:nvSpPr>
          <p:spPr>
            <a:xfrm>
              <a:off x="4177877" y="941819"/>
              <a:ext cx="1258219" cy="830997"/>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Nuage bas, haute troposphère sèche</a:t>
              </a:r>
              <a:endParaRPr lang="fr-CA" sz="1200" b="1" dirty="0">
                <a:effectLst>
                  <a:outerShdw blurRad="38100" dist="38100" dir="2700000" algn="tl">
                    <a:srgbClr val="000000">
                      <a:alpha val="43137"/>
                    </a:srgbClr>
                  </a:outerShdw>
                </a:effectLst>
              </a:endParaRPr>
            </a:p>
          </p:txBody>
        </p:sp>
        <p:sp>
          <p:nvSpPr>
            <p:cNvPr id="9" name="ZoneTexte 8"/>
            <p:cNvSpPr txBox="1"/>
            <p:nvPr/>
          </p:nvSpPr>
          <p:spPr>
            <a:xfrm>
              <a:off x="5508104" y="941819"/>
              <a:ext cx="1258219" cy="830997"/>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Nuage haut, très haute troposphère sèche</a:t>
              </a:r>
              <a:endParaRPr lang="fr-CA" sz="1200" b="1" dirty="0">
                <a:effectLst>
                  <a:outerShdw blurRad="38100" dist="38100" dir="2700000" algn="tl">
                    <a:srgbClr val="000000">
                      <a:alpha val="43137"/>
                    </a:srgbClr>
                  </a:outerShdw>
                </a:effectLst>
              </a:endParaRPr>
            </a:p>
          </p:txBody>
        </p:sp>
        <p:sp>
          <p:nvSpPr>
            <p:cNvPr id="10" name="ZoneTexte 9"/>
            <p:cNvSpPr txBox="1"/>
            <p:nvPr/>
          </p:nvSpPr>
          <p:spPr>
            <a:xfrm>
              <a:off x="6494444" y="4221088"/>
              <a:ext cx="1369263" cy="707886"/>
            </a:xfrm>
            <a:prstGeom prst="rect">
              <a:avLst/>
            </a:prstGeom>
            <a:solidFill>
              <a:schemeClr val="bg1"/>
            </a:solidFill>
            <a:ln w="28575">
              <a:solidFill>
                <a:schemeClr val="accent2">
                  <a:lumMod val="75000"/>
                </a:schemeClr>
              </a:solidFill>
            </a:ln>
          </p:spPr>
          <p:txBody>
            <a:bodyPr wrap="square" rtlCol="0">
              <a:spAutoFit/>
            </a:bodyPr>
            <a:lstStyle/>
            <a:p>
              <a:r>
                <a:rPr lang="fr-CA" sz="1000" b="1" dirty="0">
                  <a:solidFill>
                    <a:schemeClr val="accent2">
                      <a:lumMod val="75000"/>
                    </a:schemeClr>
                  </a:solidFill>
                  <a:effectLst>
                    <a:outerShdw blurRad="38100" dist="38100" dir="2700000" algn="tl">
                      <a:srgbClr val="000000">
                        <a:alpha val="43137"/>
                      </a:srgbClr>
                    </a:outerShdw>
                  </a:effectLst>
                </a:rPr>
                <a:t>L</a:t>
              </a:r>
              <a:r>
                <a:rPr lang="fr-CA" sz="1000" b="1" dirty="0" smtClean="0">
                  <a:solidFill>
                    <a:schemeClr val="accent2">
                      <a:lumMod val="75000"/>
                    </a:schemeClr>
                  </a:solidFill>
                  <a:effectLst>
                    <a:outerShdw blurRad="38100" dist="38100" dir="2700000" algn="tl">
                      <a:srgbClr val="000000">
                        <a:alpha val="43137"/>
                      </a:srgbClr>
                    </a:outerShdw>
                  </a:effectLst>
                </a:rPr>
                <a:t>’ombrage est proportionnelle à la concentration de vapeur  d’eau.</a:t>
              </a:r>
              <a:endParaRPr lang="fr-CA" sz="1000" b="1" dirty="0">
                <a:solidFill>
                  <a:schemeClr val="accent2">
                    <a:lumMod val="75000"/>
                  </a:schemeClr>
                </a:solidFill>
                <a:effectLst>
                  <a:outerShdw blurRad="38100" dist="38100" dir="2700000" algn="tl">
                    <a:srgbClr val="000000">
                      <a:alpha val="43137"/>
                    </a:srgbClr>
                  </a:outerShdw>
                </a:effectLst>
              </a:endParaRPr>
            </a:p>
          </p:txBody>
        </p:sp>
        <p:sp>
          <p:nvSpPr>
            <p:cNvPr id="11" name="ZoneTexte 10"/>
            <p:cNvSpPr txBox="1"/>
            <p:nvPr/>
          </p:nvSpPr>
          <p:spPr>
            <a:xfrm>
              <a:off x="3635896" y="6259378"/>
              <a:ext cx="4256247" cy="553998"/>
            </a:xfrm>
            <a:prstGeom prst="rect">
              <a:avLst/>
            </a:prstGeom>
            <a:solidFill>
              <a:schemeClr val="bg1"/>
            </a:solidFill>
            <a:ln w="28575">
              <a:noFill/>
            </a:ln>
          </p:spPr>
          <p:txBody>
            <a:bodyPr wrap="square" rtlCol="0">
              <a:spAutoFit/>
            </a:bodyPr>
            <a:lstStyle/>
            <a:p>
              <a:r>
                <a:rPr lang="fr-CA" sz="1000" b="1" i="1" dirty="0" smtClean="0">
                  <a:solidFill>
                    <a:srgbClr val="C00000"/>
                  </a:solidFill>
                  <a:effectLst>
                    <a:outerShdw blurRad="38100" dist="38100" dir="2700000" algn="tl">
                      <a:srgbClr val="000000">
                        <a:alpha val="43137"/>
                      </a:srgbClr>
                    </a:outerShdw>
                  </a:effectLst>
                </a:rPr>
                <a:t>La barre rouge représente le niveau le plus élevé de la couche de vapeur d’eau (ou sommet du nuage) dont les émissions sont enregistrées par le détecteur du satellite.</a:t>
              </a:r>
              <a:endParaRPr lang="fr-CA" sz="1000" b="1" i="1" dirty="0">
                <a:solidFill>
                  <a:srgbClr val="C00000"/>
                </a:solidFill>
                <a:effectLst>
                  <a:outerShdw blurRad="38100" dist="38100" dir="2700000" algn="tl">
                    <a:srgbClr val="000000">
                      <a:alpha val="43137"/>
                    </a:srgbClr>
                  </a:outerShdw>
                </a:effectLst>
              </a:endParaRPr>
            </a:p>
          </p:txBody>
        </p:sp>
        <p:sp>
          <p:nvSpPr>
            <p:cNvPr id="12" name="ZoneTexte 11"/>
            <p:cNvSpPr txBox="1"/>
            <p:nvPr/>
          </p:nvSpPr>
          <p:spPr>
            <a:xfrm>
              <a:off x="2914705" y="5919083"/>
              <a:ext cx="2665407" cy="246221"/>
            </a:xfrm>
            <a:prstGeom prst="rect">
              <a:avLst/>
            </a:prstGeom>
            <a:solidFill>
              <a:schemeClr val="bg1"/>
            </a:solidFill>
            <a:ln w="28575">
              <a:noFill/>
            </a:ln>
          </p:spPr>
          <p:txBody>
            <a:bodyPr wrap="square" rtlCol="0">
              <a:spAutoFit/>
            </a:bodyPr>
            <a:lstStyle/>
            <a:p>
              <a:r>
                <a:rPr lang="fr-CA" sz="1000" b="1" dirty="0" smtClean="0">
                  <a:effectLst>
                    <a:outerShdw blurRad="38100" dist="38100" dir="2700000" algn="tl">
                      <a:srgbClr val="000000">
                        <a:alpha val="43137"/>
                      </a:srgbClr>
                    </a:outerShdw>
                  </a:effectLst>
                </a:rPr>
                <a:t>Apparence dans l’image satellitaire WV</a:t>
              </a:r>
              <a:endParaRPr lang="fr-CA" sz="1000" b="1" dirty="0">
                <a:effectLst>
                  <a:outerShdw blurRad="38100" dist="38100" dir="2700000" algn="tl">
                    <a:srgbClr val="000000">
                      <a:alpha val="43137"/>
                    </a:srgbClr>
                  </a:outerShdw>
                </a:effectLst>
              </a:endParaRPr>
            </a:p>
          </p:txBody>
        </p:sp>
        <p:sp>
          <p:nvSpPr>
            <p:cNvPr id="13" name="ZoneTexte 12"/>
            <p:cNvSpPr txBox="1"/>
            <p:nvPr/>
          </p:nvSpPr>
          <p:spPr>
            <a:xfrm>
              <a:off x="4249885" y="5672281"/>
              <a:ext cx="1258219" cy="276999"/>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FONCÉ</a:t>
              </a:r>
              <a:endParaRPr lang="fr-CA" sz="1200" b="1" dirty="0">
                <a:effectLst>
                  <a:outerShdw blurRad="38100" dist="38100" dir="2700000" algn="tl">
                    <a:srgbClr val="000000">
                      <a:alpha val="43137"/>
                    </a:srgbClr>
                  </a:outerShdw>
                </a:effectLst>
              </a:endParaRPr>
            </a:p>
          </p:txBody>
        </p:sp>
        <p:sp>
          <p:nvSpPr>
            <p:cNvPr id="14" name="ZoneTexte 13"/>
            <p:cNvSpPr txBox="1"/>
            <p:nvPr/>
          </p:nvSpPr>
          <p:spPr>
            <a:xfrm>
              <a:off x="2881733" y="5672281"/>
              <a:ext cx="1258219" cy="276999"/>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GRIS</a:t>
              </a:r>
              <a:endParaRPr lang="fr-CA" sz="1200" b="1" dirty="0">
                <a:effectLst>
                  <a:outerShdw blurRad="38100" dist="38100" dir="2700000" algn="tl">
                    <a:srgbClr val="000000">
                      <a:alpha val="43137"/>
                    </a:srgbClr>
                  </a:outerShdw>
                </a:effectLst>
              </a:endParaRPr>
            </a:p>
          </p:txBody>
        </p:sp>
        <p:sp>
          <p:nvSpPr>
            <p:cNvPr id="15" name="ZoneTexte 14"/>
            <p:cNvSpPr txBox="1"/>
            <p:nvPr/>
          </p:nvSpPr>
          <p:spPr>
            <a:xfrm>
              <a:off x="5546029" y="5672281"/>
              <a:ext cx="1258219" cy="276999"/>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BLANC</a:t>
              </a:r>
              <a:endParaRPr lang="fr-CA" sz="1200" b="1" dirty="0">
                <a:effectLst>
                  <a:outerShdw blurRad="38100" dist="38100" dir="2700000" algn="tl">
                    <a:srgbClr val="000000">
                      <a:alpha val="43137"/>
                    </a:srgbClr>
                  </a:outerShdw>
                </a:effectLst>
              </a:endParaRPr>
            </a:p>
          </p:txBody>
        </p:sp>
        <p:sp>
          <p:nvSpPr>
            <p:cNvPr id="16" name="ZoneTexte 15"/>
            <p:cNvSpPr txBox="1"/>
            <p:nvPr/>
          </p:nvSpPr>
          <p:spPr>
            <a:xfrm>
              <a:off x="1585589" y="5672281"/>
              <a:ext cx="1258219" cy="276999"/>
            </a:xfrm>
            <a:prstGeom prst="rect">
              <a:avLst/>
            </a:prstGeom>
            <a:solidFill>
              <a:schemeClr val="bg1"/>
            </a:solidFill>
          </p:spPr>
          <p:txBody>
            <a:bodyPr wrap="square" rtlCol="0">
              <a:spAutoFit/>
            </a:bodyPr>
            <a:lstStyle/>
            <a:p>
              <a:pPr algn="ctr"/>
              <a:r>
                <a:rPr lang="fr-CA" sz="1200" b="1" dirty="0" smtClean="0">
                  <a:effectLst>
                    <a:outerShdw blurRad="38100" dist="38100" dir="2700000" algn="tl">
                      <a:srgbClr val="000000">
                        <a:alpha val="43137"/>
                      </a:srgbClr>
                    </a:outerShdw>
                  </a:effectLst>
                </a:rPr>
                <a:t>FONCÉ</a:t>
              </a:r>
              <a:endParaRPr lang="fr-CA" sz="1200" b="1" dirty="0">
                <a:effectLst>
                  <a:outerShdw blurRad="38100" dist="38100" dir="2700000" algn="tl">
                    <a:srgbClr val="000000">
                      <a:alpha val="43137"/>
                    </a:srgbClr>
                  </a:outerShdw>
                </a:effectLst>
              </a:endParaRPr>
            </a:p>
          </p:txBody>
        </p:sp>
        <p:sp>
          <p:nvSpPr>
            <p:cNvPr id="17" name="ZoneTexte 16"/>
            <p:cNvSpPr txBox="1"/>
            <p:nvPr/>
          </p:nvSpPr>
          <p:spPr>
            <a:xfrm>
              <a:off x="6876256" y="3501008"/>
              <a:ext cx="1369263" cy="400110"/>
            </a:xfrm>
            <a:prstGeom prst="rect">
              <a:avLst/>
            </a:prstGeom>
            <a:solidFill>
              <a:schemeClr val="bg1"/>
            </a:solidFill>
            <a:ln w="28575">
              <a:noFill/>
            </a:ln>
          </p:spPr>
          <p:txBody>
            <a:bodyPr wrap="square" rtlCol="0">
              <a:spAutoFit/>
            </a:bodyPr>
            <a:lstStyle/>
            <a:p>
              <a:r>
                <a:rPr lang="fr-CA" sz="1000" b="1" dirty="0" smtClean="0"/>
                <a:t>Troposphère moyenne</a:t>
              </a:r>
              <a:endParaRPr lang="fr-CA" sz="1000" b="1" dirty="0"/>
            </a:p>
          </p:txBody>
        </p:sp>
        <p:sp>
          <p:nvSpPr>
            <p:cNvPr id="18" name="ZoneTexte 17"/>
            <p:cNvSpPr txBox="1"/>
            <p:nvPr/>
          </p:nvSpPr>
          <p:spPr>
            <a:xfrm>
              <a:off x="6876256" y="1804754"/>
              <a:ext cx="1369263" cy="400110"/>
            </a:xfrm>
            <a:prstGeom prst="rect">
              <a:avLst/>
            </a:prstGeom>
            <a:solidFill>
              <a:schemeClr val="bg1"/>
            </a:solidFill>
            <a:ln w="28575">
              <a:noFill/>
            </a:ln>
          </p:spPr>
          <p:txBody>
            <a:bodyPr wrap="square" rtlCol="0">
              <a:spAutoFit/>
            </a:bodyPr>
            <a:lstStyle/>
            <a:p>
              <a:r>
                <a:rPr lang="fr-CA" sz="1000" b="1" dirty="0" smtClean="0"/>
                <a:t>Haute </a:t>
              </a:r>
            </a:p>
            <a:p>
              <a:r>
                <a:rPr lang="fr-CA" sz="1000" b="1" dirty="0" smtClean="0"/>
                <a:t>troposphère</a:t>
              </a:r>
              <a:endParaRPr lang="fr-CA" sz="1000" b="1" dirty="0"/>
            </a:p>
          </p:txBody>
        </p:sp>
        <p:sp>
          <p:nvSpPr>
            <p:cNvPr id="19" name="ZoneTexte 18"/>
            <p:cNvSpPr txBox="1"/>
            <p:nvPr/>
          </p:nvSpPr>
          <p:spPr>
            <a:xfrm>
              <a:off x="6876256" y="5189130"/>
              <a:ext cx="1369263" cy="400110"/>
            </a:xfrm>
            <a:prstGeom prst="rect">
              <a:avLst/>
            </a:prstGeom>
            <a:solidFill>
              <a:schemeClr val="bg1"/>
            </a:solidFill>
            <a:ln w="28575">
              <a:noFill/>
            </a:ln>
          </p:spPr>
          <p:txBody>
            <a:bodyPr wrap="square" rtlCol="0">
              <a:spAutoFit/>
            </a:bodyPr>
            <a:lstStyle/>
            <a:p>
              <a:r>
                <a:rPr lang="fr-CA" sz="1000" b="1" dirty="0" smtClean="0"/>
                <a:t>basse </a:t>
              </a:r>
            </a:p>
            <a:p>
              <a:r>
                <a:rPr lang="fr-CA" sz="1000" b="1" dirty="0" smtClean="0"/>
                <a:t>troposphère</a:t>
              </a:r>
              <a:endParaRPr lang="fr-CA" sz="1000" b="1"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4"/>
          <p:cNvSpPr>
            <a:spLocks noGrp="1"/>
          </p:cNvSpPr>
          <p:nvPr>
            <p:ph type="title"/>
          </p:nvPr>
        </p:nvSpPr>
        <p:spPr/>
        <p:txBody>
          <a:bodyPr/>
          <a:lstStyle/>
          <a:p>
            <a:pPr eaLnBrk="1" hangingPunct="1"/>
            <a:r>
              <a:rPr lang="fr-CA" altLang="fr-FR" smtClean="0"/>
              <a:t>Images satellitaires</a:t>
            </a:r>
          </a:p>
        </p:txBody>
      </p:sp>
      <p:sp>
        <p:nvSpPr>
          <p:cNvPr id="6" name="Espace réservé du contenu 5"/>
          <p:cNvSpPr>
            <a:spLocks noGrp="1"/>
          </p:cNvSpPr>
          <p:nvPr>
            <p:ph idx="1"/>
          </p:nvPr>
        </p:nvSpPr>
        <p:spPr>
          <a:xfrm>
            <a:off x="0" y="1557338"/>
            <a:ext cx="8229600" cy="4525962"/>
          </a:xfrm>
        </p:spPr>
        <p:txBody>
          <a:bodyPr/>
          <a:lstStyle/>
          <a:p>
            <a:pPr eaLnBrk="1" hangingPunct="1">
              <a:defRPr/>
            </a:pPr>
            <a:r>
              <a:rPr lang="fr-CA" sz="1800" b="1" dirty="0" smtClean="0">
                <a:solidFill>
                  <a:srgbClr val="CC3300"/>
                </a:solidFill>
              </a:rPr>
              <a:t>Imagerie vapeur d’eau  (WV) </a:t>
            </a:r>
            <a:r>
              <a:rPr lang="fr-CA" sz="1800" dirty="0" smtClean="0"/>
              <a:t>Ces images sont uniques dans le sens qu’elles peuvent détecter la présence de vapeur d’eau ainsi que les nuages. Cependant, à cause de l’absorption de l’énergie par l’atmosphère, cette image «voit» seulement le tiers supérieur de l’atmosphère. Les couches inférieures sont «cachées» du senseur, mais l’humidité des couches supérieures est facilement observable.</a:t>
            </a:r>
          </a:p>
          <a:p>
            <a:pPr eaLnBrk="1" hangingPunct="1">
              <a:defRPr/>
            </a:pPr>
            <a:endParaRPr lang="fr-CA" sz="1800" dirty="0" smtClean="0"/>
          </a:p>
          <a:p>
            <a:pPr eaLnBrk="1" hangingPunct="1">
              <a:defRPr/>
            </a:pPr>
            <a:r>
              <a:rPr lang="fr-FR" sz="1800" dirty="0" smtClean="0"/>
              <a:t>Les images </a:t>
            </a:r>
            <a:r>
              <a:rPr lang="fr-FR" sz="1800" b="1" dirty="0" smtClean="0">
                <a:solidFill>
                  <a:srgbClr val="CC3300"/>
                </a:solidFill>
              </a:rPr>
              <a:t>de vapeur d'eau (WV)</a:t>
            </a:r>
            <a:r>
              <a:rPr lang="fr-FR" sz="1800" dirty="0" smtClean="0"/>
              <a:t> montrent le contenu moyen en eau (autant en vapeur que liquide) pour des couches épaisses au milieu de la troposphère. Des tons pâles signifient plus d'humidité (incluant l'air humide, les nuages et la pluie), et les tons foncés représentent de l'air plus sec. Les nuages de basse altitude n'apparaissent pas du tout. </a:t>
            </a:r>
          </a:p>
          <a:p>
            <a:pPr marL="0" indent="0" eaLnBrk="1" hangingPunct="1">
              <a:buFontTx/>
              <a:buNone/>
              <a:defRPr/>
            </a:pPr>
            <a:r>
              <a:rPr lang="fr-CA" sz="1800" dirty="0" smtClean="0"/>
              <a:t/>
            </a:r>
            <a:br>
              <a:rPr lang="fr-CA" sz="1800" dirty="0" smtClean="0"/>
            </a:br>
            <a:r>
              <a:rPr lang="fr-CA" sz="1800" dirty="0" smtClean="0"/>
              <a:t/>
            </a:r>
            <a:br>
              <a:rPr lang="fr-CA" sz="1800" dirty="0" smtClean="0"/>
            </a:br>
            <a:endParaRPr lang="fr-CA" sz="1800" dirty="0" smtClean="0"/>
          </a:p>
        </p:txBody>
      </p:sp>
      <p:sp>
        <p:nvSpPr>
          <p:cNvPr id="614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C2B5F0-F559-4371-A6C3-8142CCA09D57}" type="slidenum">
              <a:rPr lang="fr-FR" altLang="fr-FR" smtClean="0"/>
              <a:pPr eaLnBrk="1" hangingPunct="1"/>
              <a:t>42</a:t>
            </a:fld>
            <a:endParaRPr lang="fr-FR" altLang="fr-FR" smtClean="0"/>
          </a:p>
        </p:txBody>
      </p:sp>
    </p:spTree>
    <p:extLst>
      <p:ext uri="{BB962C8B-B14F-4D97-AF65-F5344CB8AC3E}">
        <p14:creationId xmlns:p14="http://schemas.microsoft.com/office/powerpoint/2010/main" val="3306175736"/>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pPr eaLnBrk="1" hangingPunct="1"/>
            <a:r>
              <a:rPr lang="fr-CA" altLang="fr-FR" smtClean="0"/>
              <a:t>Interprétation de l’imagerie WV</a:t>
            </a:r>
          </a:p>
        </p:txBody>
      </p:sp>
      <p:pic>
        <p:nvPicPr>
          <p:cNvPr id="4403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060575"/>
            <a:ext cx="4216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60575"/>
            <a:ext cx="4216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782763" y="1484313"/>
            <a:ext cx="557212" cy="369887"/>
          </a:xfrm>
          <a:prstGeom prst="rect">
            <a:avLst/>
          </a:prstGeom>
          <a:noFill/>
        </p:spPr>
        <p:txBody>
          <a:bodyPr wrap="none">
            <a:spAutoFit/>
          </a:bodyPr>
          <a:lstStyle/>
          <a:p>
            <a:pPr>
              <a:defRPr/>
            </a:pPr>
            <a:r>
              <a:rPr lang="fr-CA" b="1" dirty="0">
                <a:effectLst>
                  <a:outerShdw blurRad="38100" dist="38100" dir="2700000" algn="tl">
                    <a:srgbClr val="000000">
                      <a:alpha val="43137"/>
                    </a:srgbClr>
                  </a:outerShdw>
                </a:effectLst>
              </a:rPr>
              <a:t>WV</a:t>
            </a:r>
          </a:p>
        </p:txBody>
      </p:sp>
      <p:sp>
        <p:nvSpPr>
          <p:cNvPr id="6" name="ZoneTexte 5"/>
          <p:cNvSpPr txBox="1"/>
          <p:nvPr/>
        </p:nvSpPr>
        <p:spPr>
          <a:xfrm>
            <a:off x="6535738" y="1547813"/>
            <a:ext cx="415925" cy="368300"/>
          </a:xfrm>
          <a:prstGeom prst="rect">
            <a:avLst/>
          </a:prstGeom>
          <a:noFill/>
        </p:spPr>
        <p:txBody>
          <a:bodyPr wrap="none">
            <a:spAutoFit/>
          </a:bodyPr>
          <a:lstStyle/>
          <a:p>
            <a:pPr>
              <a:defRPr/>
            </a:pPr>
            <a:r>
              <a:rPr lang="fr-CA" b="1" dirty="0">
                <a:effectLst>
                  <a:outerShdw blurRad="38100" dist="38100" dir="2700000" algn="tl">
                    <a:srgbClr val="000000">
                      <a:alpha val="43137"/>
                    </a:srgbClr>
                  </a:outerShdw>
                </a:effectLst>
              </a:rPr>
              <a:t>IR</a:t>
            </a:r>
          </a:p>
        </p:txBody>
      </p:sp>
      <p:sp>
        <p:nvSpPr>
          <p:cNvPr id="7" name="ZoneTexte 6"/>
          <p:cNvSpPr txBox="1">
            <a:spLocks noChangeArrowheads="1"/>
          </p:cNvSpPr>
          <p:nvPr/>
        </p:nvSpPr>
        <p:spPr bwMode="auto">
          <a:xfrm>
            <a:off x="827088" y="5949950"/>
            <a:ext cx="7561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 Manque d’information sur l’humidité dans la basse tropopause</a:t>
            </a:r>
          </a:p>
        </p:txBody>
      </p:sp>
      <p:sp>
        <p:nvSpPr>
          <p:cNvPr id="44040"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AACFBC-321D-41E5-A0D4-0E0C6EF4CF62}" type="slidenum">
              <a:rPr lang="fr-FR" altLang="fr-FR" smtClean="0"/>
              <a:pPr eaLnBrk="1" hangingPunct="1"/>
              <a:t>43</a:t>
            </a:fld>
            <a:endParaRPr lang="fr-FR" altLang="fr-FR"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p:txBody>
          <a:bodyPr/>
          <a:lstStyle/>
          <a:p>
            <a:pPr eaLnBrk="1" hangingPunct="1"/>
            <a:r>
              <a:rPr lang="fr-CA" altLang="fr-FR" dirty="0" smtClean="0">
                <a:solidFill>
                  <a:srgbClr val="C00000"/>
                </a:solidFill>
              </a:rPr>
              <a:t>Attention : les images WV </a:t>
            </a:r>
            <a:r>
              <a:rPr lang="fr-CA" altLang="fr-FR" u="sng" dirty="0" smtClean="0">
                <a:solidFill>
                  <a:srgbClr val="C00000"/>
                </a:solidFill>
                <a:effectLst>
                  <a:outerShdw blurRad="38100" dist="38100" dir="2700000" algn="tl">
                    <a:srgbClr val="000000">
                      <a:alpha val="43137"/>
                    </a:srgbClr>
                  </a:outerShdw>
                </a:effectLst>
              </a:rPr>
              <a:t>ne donnent pas </a:t>
            </a:r>
            <a:r>
              <a:rPr lang="fr-CA" altLang="fr-FR" dirty="0" smtClean="0">
                <a:solidFill>
                  <a:srgbClr val="C00000"/>
                </a:solidFill>
              </a:rPr>
              <a:t>l’humidité dans la basse troposphère!</a:t>
            </a:r>
          </a:p>
        </p:txBody>
      </p:sp>
      <p:pic>
        <p:nvPicPr>
          <p:cNvPr id="4505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33538"/>
            <a:ext cx="50387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avec flèche 4"/>
          <p:cNvCxnSpPr/>
          <p:nvPr/>
        </p:nvCxnSpPr>
        <p:spPr>
          <a:xfrm>
            <a:off x="3995738" y="3865563"/>
            <a:ext cx="2447925" cy="1225550"/>
          </a:xfrm>
          <a:prstGeom prst="straightConnector1">
            <a:avLst/>
          </a:prstGeom>
          <a:ln w="28575">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45061" name="ZoneTexte 5"/>
          <p:cNvSpPr txBox="1">
            <a:spLocks noChangeArrowheads="1"/>
          </p:cNvSpPr>
          <p:nvPr/>
        </p:nvSpPr>
        <p:spPr bwMode="auto">
          <a:xfrm>
            <a:off x="6588125" y="4076700"/>
            <a:ext cx="2305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Au sud de la </a:t>
            </a:r>
            <a:r>
              <a:rPr lang="fr-CA" altLang="fr-FR" dirty="0" smtClean="0"/>
              <a:t>Floride, </a:t>
            </a:r>
            <a:r>
              <a:rPr lang="fr-CA" altLang="fr-FR" dirty="0"/>
              <a:t>les stations de surface reportaient des températures du point de rosée de 70 à 75 °F. Très humide…</a:t>
            </a:r>
          </a:p>
        </p:txBody>
      </p:sp>
      <p:sp>
        <p:nvSpPr>
          <p:cNvPr id="4506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48DCAE-A906-44F1-B03A-8110E9AE1774}" type="slidenum">
              <a:rPr lang="fr-FR" altLang="fr-FR" smtClean="0"/>
              <a:pPr eaLnBrk="1" hangingPunct="1"/>
              <a:t>44</a:t>
            </a:fld>
            <a:endParaRPr lang="fr-FR" altLang="fr-FR"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p:txBody>
          <a:bodyPr/>
          <a:lstStyle/>
          <a:p>
            <a:pPr eaLnBrk="1" hangingPunct="1"/>
            <a:r>
              <a:rPr lang="fr-CA" altLang="fr-FR" dirty="0" smtClean="0"/>
              <a:t>Exercice 9.6</a:t>
            </a:r>
          </a:p>
        </p:txBody>
      </p:sp>
      <p:sp>
        <p:nvSpPr>
          <p:cNvPr id="46084" name="ZoneTexte 2"/>
          <p:cNvSpPr txBox="1">
            <a:spLocks noChangeArrowheads="1"/>
          </p:cNvSpPr>
          <p:nvPr/>
        </p:nvSpPr>
        <p:spPr bwMode="auto">
          <a:xfrm>
            <a:off x="250825" y="2204864"/>
            <a:ext cx="318906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dirty="0"/>
              <a:t>a) </a:t>
            </a:r>
            <a:r>
              <a:rPr lang="fr-CA" dirty="0" smtClean="0"/>
              <a:t>La </a:t>
            </a:r>
            <a:r>
              <a:rPr lang="fr-CA" dirty="0"/>
              <a:t>zone de convergence </a:t>
            </a:r>
            <a:r>
              <a:rPr lang="fr-CA" dirty="0" smtClean="0"/>
              <a:t>intertropicale;</a:t>
            </a:r>
            <a:endParaRPr lang="fr-FR" altLang="fr-FR" dirty="0"/>
          </a:p>
          <a:p>
            <a:pPr eaLnBrk="1" hangingPunct="1"/>
            <a:endParaRPr lang="fr-FR" altLang="fr-FR" dirty="0"/>
          </a:p>
          <a:p>
            <a:pPr eaLnBrk="1" hangingPunct="1"/>
            <a:r>
              <a:rPr lang="fr-FR" altLang="fr-FR" dirty="0" smtClean="0"/>
              <a:t>b) La </a:t>
            </a:r>
            <a:r>
              <a:rPr lang="fr-FR" altLang="fr-FR" dirty="0"/>
              <a:t>branche descendante de la cellule de Hadley. </a:t>
            </a:r>
          </a:p>
          <a:p>
            <a:pPr eaLnBrk="1" hangingPunct="1"/>
            <a:endParaRPr lang="fr-FR" altLang="fr-FR" dirty="0"/>
          </a:p>
          <a:p>
            <a:pPr eaLnBrk="1" hangingPunct="1"/>
            <a:r>
              <a:rPr lang="fr-FR" altLang="fr-FR" dirty="0" smtClean="0"/>
              <a:t>c) Les systèmes météorologiques aux latitudes moyennes.</a:t>
            </a:r>
            <a:endParaRPr lang="fr-CA" altLang="fr-FR" dirty="0"/>
          </a:p>
        </p:txBody>
      </p:sp>
      <p:sp>
        <p:nvSpPr>
          <p:cNvPr id="46085"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B09809-BC07-4877-BC88-CA0852C86F0D}" type="slidenum">
              <a:rPr lang="fr-FR" altLang="fr-FR" smtClean="0"/>
              <a:pPr eaLnBrk="1" hangingPunct="1"/>
              <a:t>45</a:t>
            </a:fld>
            <a:endParaRPr lang="fr-FR" altLang="fr-FR" smtClean="0"/>
          </a:p>
        </p:txBody>
      </p:sp>
      <p:pic>
        <p:nvPicPr>
          <p:cNvPr id="1026" name="Picture 2" descr="http://wx.inside.net/sat/data/HI8_WVcomp_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78"/>
          <a:stretch/>
        </p:blipFill>
        <p:spPr bwMode="auto">
          <a:xfrm>
            <a:off x="3351212" y="1262743"/>
            <a:ext cx="5600700" cy="553471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50825" y="836712"/>
            <a:ext cx="8713663" cy="923330"/>
          </a:xfrm>
          <a:prstGeom prst="rect">
            <a:avLst/>
          </a:prstGeom>
          <a:noFill/>
        </p:spPr>
        <p:txBody>
          <a:bodyPr wrap="square" rtlCol="0">
            <a:spAutoFit/>
          </a:bodyPr>
          <a:lstStyle/>
          <a:p>
            <a:r>
              <a:rPr lang="fr-CA" dirty="0" smtClean="0"/>
              <a:t>L’image WV vous donne une vue générale de la distribution d’humidité dans la troposphère au-dessus de 3000 km (troposphère haute et moyenne). Identifiez dans l’image ci-dessous :</a:t>
            </a:r>
            <a:endParaRPr lang="fr-CA" dirty="0"/>
          </a:p>
        </p:txBody>
      </p:sp>
      <p:sp>
        <p:nvSpPr>
          <p:cNvPr id="5" name="Rectangle 4"/>
          <p:cNvSpPr/>
          <p:nvPr/>
        </p:nvSpPr>
        <p:spPr>
          <a:xfrm>
            <a:off x="5220072" y="6516052"/>
            <a:ext cx="2531462" cy="646331"/>
          </a:xfrm>
          <a:prstGeom prst="rect">
            <a:avLst/>
          </a:prstGeom>
        </p:spPr>
        <p:txBody>
          <a:bodyPr wrap="none">
            <a:spAutoFit/>
          </a:bodyPr>
          <a:lstStyle/>
          <a:p>
            <a:r>
              <a:rPr lang="fr-CA" dirty="0">
                <a:hlinkClick r:id="rId4"/>
              </a:rPr>
              <a:t>http://wx.inside.net/sat</a:t>
            </a:r>
            <a:r>
              <a:rPr lang="fr-CA" dirty="0" smtClean="0">
                <a:hlinkClick r:id="rId4"/>
              </a:rPr>
              <a:t>/</a:t>
            </a:r>
            <a:endParaRPr lang="fr-CA" dirty="0" smtClean="0"/>
          </a:p>
          <a:p>
            <a:endParaRPr lang="fr-CA"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p:txBody>
          <a:bodyPr/>
          <a:lstStyle/>
          <a:p>
            <a:pPr eaLnBrk="1" hangingPunct="1"/>
            <a:r>
              <a:rPr lang="fr-CA" altLang="fr-FR" dirty="0" smtClean="0"/>
              <a:t>Exercice 9.6 -réponses</a:t>
            </a:r>
          </a:p>
        </p:txBody>
      </p:sp>
      <p:sp>
        <p:nvSpPr>
          <p:cNvPr id="46085"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B09809-BC07-4877-BC88-CA0852C86F0D}" type="slidenum">
              <a:rPr lang="fr-FR" altLang="fr-FR" smtClean="0"/>
              <a:pPr eaLnBrk="1" hangingPunct="1"/>
              <a:t>46</a:t>
            </a:fld>
            <a:endParaRPr lang="fr-FR" altLang="fr-FR" smtClean="0"/>
          </a:p>
        </p:txBody>
      </p:sp>
      <p:sp>
        <p:nvSpPr>
          <p:cNvPr id="4" name="ZoneTexte 3"/>
          <p:cNvSpPr txBox="1"/>
          <p:nvPr/>
        </p:nvSpPr>
        <p:spPr>
          <a:xfrm>
            <a:off x="250825" y="836712"/>
            <a:ext cx="8713663" cy="923330"/>
          </a:xfrm>
          <a:prstGeom prst="rect">
            <a:avLst/>
          </a:prstGeom>
          <a:noFill/>
        </p:spPr>
        <p:txBody>
          <a:bodyPr wrap="square" rtlCol="0">
            <a:spAutoFit/>
          </a:bodyPr>
          <a:lstStyle/>
          <a:p>
            <a:r>
              <a:rPr lang="fr-CA" dirty="0" smtClean="0"/>
              <a:t>L’image WV vous donne une vue générale de la distribution d’humidité dans la troposphère au-dessus de 3000 km (troposphère haute et moyenne). Identifié dans l’image ci-dessous : </a:t>
            </a:r>
            <a:endParaRPr lang="fr-CA" dirty="0"/>
          </a:p>
        </p:txBody>
      </p:sp>
      <p:pic>
        <p:nvPicPr>
          <p:cNvPr id="7" name="Picture 2" descr="http://wx.inside.net/sat/data/HI8_WVcomp_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212" y="1196752"/>
            <a:ext cx="5600700" cy="5600701"/>
          </a:xfrm>
          <a:prstGeom prst="rect">
            <a:avLst/>
          </a:prstGeom>
          <a:noFill/>
          <a:extLst>
            <a:ext uri="{909E8E84-426E-40DD-AFC4-6F175D3DCCD1}">
              <a14:hiddenFill xmlns:a14="http://schemas.microsoft.com/office/drawing/2010/main">
                <a:solidFill>
                  <a:srgbClr val="FFFFFF"/>
                </a:solidFill>
              </a14:hiddenFill>
            </a:ext>
          </a:extLst>
        </p:spPr>
      </p:pic>
      <p:sp>
        <p:nvSpPr>
          <p:cNvPr id="46084" name="ZoneTexte 2"/>
          <p:cNvSpPr txBox="1">
            <a:spLocks noChangeArrowheads="1"/>
          </p:cNvSpPr>
          <p:nvPr/>
        </p:nvSpPr>
        <p:spPr bwMode="auto">
          <a:xfrm>
            <a:off x="179512" y="1978962"/>
            <a:ext cx="4958545" cy="3970318"/>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smtClean="0"/>
              <a:t>a) On </a:t>
            </a:r>
            <a:r>
              <a:rPr lang="fr-FR" altLang="fr-FR" dirty="0"/>
              <a:t>voit nettement les zones d'ascendance (convection intense) au voisinage de l'Équateur </a:t>
            </a:r>
            <a:r>
              <a:rPr lang="fr-FR" altLang="fr-FR" dirty="0" smtClean="0"/>
              <a:t>(taches blanches) dans la région où les vents alizés convergent.</a:t>
            </a:r>
            <a:endParaRPr lang="fr-FR" altLang="fr-FR" dirty="0"/>
          </a:p>
          <a:p>
            <a:pPr eaLnBrk="1" hangingPunct="1"/>
            <a:endParaRPr lang="fr-FR" altLang="fr-FR" dirty="0"/>
          </a:p>
          <a:p>
            <a:pPr eaLnBrk="1" hangingPunct="1"/>
            <a:r>
              <a:rPr lang="fr-FR" altLang="fr-FR" dirty="0" smtClean="0"/>
              <a:t>b) Les </a:t>
            </a:r>
            <a:r>
              <a:rPr lang="fr-FR" altLang="fr-FR" dirty="0"/>
              <a:t>zones de subsidence vers 30° de latitude (en noir) associés à la branche descendante de la cellule de Hadley. </a:t>
            </a:r>
          </a:p>
          <a:p>
            <a:pPr eaLnBrk="1" hangingPunct="1"/>
            <a:endParaRPr lang="fr-FR" altLang="fr-FR" dirty="0"/>
          </a:p>
          <a:p>
            <a:pPr eaLnBrk="1" hangingPunct="1"/>
            <a:r>
              <a:rPr lang="fr-FR" altLang="fr-FR" dirty="0" smtClean="0"/>
              <a:t>c) Enfin</a:t>
            </a:r>
            <a:r>
              <a:rPr lang="fr-FR" altLang="fr-FR" dirty="0"/>
              <a:t>, aux </a:t>
            </a:r>
            <a:r>
              <a:rPr lang="fr-FR" altLang="fr-FR" dirty="0" smtClean="0"/>
              <a:t>latitudes </a:t>
            </a:r>
            <a:r>
              <a:rPr lang="fr-FR" altLang="fr-FR" dirty="0"/>
              <a:t>moyennes, ascendances et subsidences se succèdent dans les trains de </a:t>
            </a:r>
            <a:r>
              <a:rPr lang="fr-FR" altLang="fr-FR" dirty="0" smtClean="0"/>
              <a:t>perturbations, qui correspondent aux divers systèmes météorologiques caractéristiques des latitudes moyennes.</a:t>
            </a:r>
            <a:endParaRPr lang="fr-CA" altLang="fr-FR" dirty="0"/>
          </a:p>
        </p:txBody>
      </p:sp>
    </p:spTree>
    <p:extLst>
      <p:ext uri="{BB962C8B-B14F-4D97-AF65-F5344CB8AC3E}">
        <p14:creationId xmlns:p14="http://schemas.microsoft.com/office/powerpoint/2010/main" val="24020960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Exercice 9.7</a:t>
            </a:r>
            <a:endParaRPr lang="fr-CA" dirty="0"/>
          </a:p>
        </p:txBody>
      </p:sp>
      <p:sp>
        <p:nvSpPr>
          <p:cNvPr id="3" name="Espace réservé du numéro de diapositive 2"/>
          <p:cNvSpPr>
            <a:spLocks noGrp="1"/>
          </p:cNvSpPr>
          <p:nvPr>
            <p:ph type="sldNum" sz="quarter" idx="12"/>
          </p:nvPr>
        </p:nvSpPr>
        <p:spPr/>
        <p:txBody>
          <a:bodyPr/>
          <a:lstStyle/>
          <a:p>
            <a:pPr>
              <a:defRPr/>
            </a:pPr>
            <a:fld id="{7E49943B-CA8B-4F64-AFD0-B06D1CD9C776}" type="slidenum">
              <a:rPr lang="fr-FR" smtClean="0"/>
              <a:pPr>
                <a:defRPr/>
              </a:pPr>
              <a:t>47</a:t>
            </a:fld>
            <a:endParaRPr lang="fr-FR"/>
          </a:p>
        </p:txBody>
      </p:sp>
      <p:sp>
        <p:nvSpPr>
          <p:cNvPr id="4" name="ZoneTexte 3"/>
          <p:cNvSpPr txBox="1"/>
          <p:nvPr/>
        </p:nvSpPr>
        <p:spPr>
          <a:xfrm>
            <a:off x="1043608" y="1628800"/>
            <a:ext cx="7488832" cy="646331"/>
          </a:xfrm>
          <a:prstGeom prst="rect">
            <a:avLst/>
          </a:prstGeom>
          <a:noFill/>
        </p:spPr>
        <p:txBody>
          <a:bodyPr wrap="square" rtlCol="0">
            <a:spAutoFit/>
          </a:bodyPr>
          <a:lstStyle/>
          <a:p>
            <a:r>
              <a:rPr lang="fr-CA" dirty="0" smtClean="0"/>
              <a:t>Cet exercice donne un exemple d’analyse en utilisant les trois types d’animations, VIS, IR et WV.</a:t>
            </a:r>
            <a:endParaRPr lang="fr-CA" dirty="0"/>
          </a:p>
        </p:txBody>
      </p:sp>
    </p:spTree>
    <p:extLst>
      <p:ext uri="{BB962C8B-B14F-4D97-AF65-F5344CB8AC3E}">
        <p14:creationId xmlns:p14="http://schemas.microsoft.com/office/powerpoint/2010/main" val="33212797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p:cNvSpPr>
          <p:nvPr>
            <p:ph type="title"/>
          </p:nvPr>
        </p:nvSpPr>
        <p:spPr/>
        <p:txBody>
          <a:bodyPr/>
          <a:lstStyle/>
          <a:p>
            <a:pPr eaLnBrk="1" hangingPunct="1"/>
            <a:r>
              <a:rPr lang="fr-CA" altLang="fr-FR" dirty="0" smtClean="0"/>
              <a:t>Exercice 9.7</a:t>
            </a:r>
            <a:br>
              <a:rPr lang="fr-CA" altLang="fr-FR" dirty="0" smtClean="0"/>
            </a:br>
            <a:r>
              <a:rPr lang="fr-CA" altLang="fr-FR" dirty="0" smtClean="0"/>
              <a:t>Analyse</a:t>
            </a:r>
          </a:p>
        </p:txBody>
      </p:sp>
      <p:pic>
        <p:nvPicPr>
          <p:cNvPr id="48131" name="Picture 4" descr="http://apollo.lsc.vsc.edu/~wintelsw/MET2110/notes/lesson01.satellite_data/030913/sat.ir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1557338"/>
            <a:ext cx="5464175" cy="4802187"/>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48132" name="ZoneTexte 3"/>
          <p:cNvSpPr txBox="1">
            <a:spLocks noChangeArrowheads="1"/>
          </p:cNvSpPr>
          <p:nvPr/>
        </p:nvSpPr>
        <p:spPr bwMode="auto">
          <a:xfrm>
            <a:off x="179388" y="1612900"/>
            <a:ext cx="30972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smtClean="0"/>
              <a:t>Localisez sur l’image IR :</a:t>
            </a:r>
            <a:endParaRPr lang="fr-CA" altLang="fr-FR" dirty="0"/>
          </a:p>
          <a:p>
            <a:pPr eaLnBrk="1" hangingPunct="1"/>
            <a:endParaRPr lang="fr-CA" altLang="fr-FR" dirty="0"/>
          </a:p>
          <a:p>
            <a:pPr eaLnBrk="1" hangingPunct="1"/>
            <a:r>
              <a:rPr lang="fr-CA" altLang="fr-FR" dirty="0" smtClean="0"/>
              <a:t>a) L’ouragan </a:t>
            </a:r>
            <a:r>
              <a:rPr lang="fr-CA" altLang="fr-FR" dirty="0"/>
              <a:t>Fabian sur l’Atlantique ;</a:t>
            </a:r>
          </a:p>
          <a:p>
            <a:pPr eaLnBrk="1" hangingPunct="1"/>
            <a:endParaRPr lang="fr-CA" altLang="fr-FR" dirty="0"/>
          </a:p>
          <a:p>
            <a:pPr eaLnBrk="1" hangingPunct="1"/>
            <a:r>
              <a:rPr lang="fr-CA" altLang="fr-FR" dirty="0" smtClean="0"/>
              <a:t>b) La </a:t>
            </a:r>
            <a:r>
              <a:rPr lang="fr-CA" altLang="fr-FR" dirty="0"/>
              <a:t>dépression extratropicale se déplaçant vers  l’est au nord des Grands Lacs. </a:t>
            </a:r>
          </a:p>
          <a:p>
            <a:pPr eaLnBrk="1" hangingPunct="1"/>
            <a:endParaRPr lang="fr-CA" altLang="fr-FR" dirty="0"/>
          </a:p>
        </p:txBody>
      </p:sp>
      <p:sp>
        <p:nvSpPr>
          <p:cNvPr id="48133" name="ZoneTexte 2"/>
          <p:cNvSpPr txBox="1">
            <a:spLocks noChangeArrowheads="1"/>
          </p:cNvSpPr>
          <p:nvPr/>
        </p:nvSpPr>
        <p:spPr bwMode="auto">
          <a:xfrm>
            <a:off x="179388" y="5157788"/>
            <a:ext cx="1103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DATE : ?</a:t>
            </a:r>
          </a:p>
        </p:txBody>
      </p:sp>
      <p:sp>
        <p:nvSpPr>
          <p:cNvPr id="48134"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F973DA-A834-42C5-A645-E0FF5C4B88AB}" type="slidenum">
              <a:rPr lang="fr-FR" altLang="fr-FR" smtClean="0"/>
              <a:pPr eaLnBrk="1" hangingPunct="1"/>
              <a:t>48</a:t>
            </a:fld>
            <a:endParaRPr lang="fr-FR" altLang="fr-FR"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apollo.lsc.vsc.edu/~wintelsw/MET2110/notes/lesson01.satellite_data/030913/g8Sep03v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05163"/>
            <a:ext cx="3614738"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
          <p:cNvSpPr>
            <a:spLocks noChangeArrowheads="1"/>
          </p:cNvSpPr>
          <p:nvPr/>
        </p:nvSpPr>
        <p:spPr bwMode="auto">
          <a:xfrm>
            <a:off x="107950" y="1580778"/>
            <a:ext cx="4248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smtClean="0"/>
              <a:t>Image VIS d’un système nuageux s’approchant de Montréal de l’ouest . Noter le lever du Soleil (son déplacement d’est en ouest). </a:t>
            </a:r>
            <a:endParaRPr lang="fr-CA" altLang="fr-FR" dirty="0"/>
          </a:p>
        </p:txBody>
      </p:sp>
      <p:pic>
        <p:nvPicPr>
          <p:cNvPr id="4" name="Picture 2" descr="http://apollo.lsc.vsc.edu/~wintelsw/MET2110/notes/lesson01.satellite_data/030913/g8Sep03i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3479800"/>
            <a:ext cx="3614738"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481513" y="1519238"/>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a:t>L’image IR montre que les nuages qui s’approchent de Montréal sont des nuages bas. Leur température est proche de celle de la surface (0-20°C). La tempéraure des nuages hauts est proche de -40°C)</a:t>
            </a:r>
          </a:p>
        </p:txBody>
      </p:sp>
      <p:sp>
        <p:nvSpPr>
          <p:cNvPr id="5" name="Titre 4"/>
          <p:cNvSpPr>
            <a:spLocks noGrp="1"/>
          </p:cNvSpPr>
          <p:nvPr>
            <p:ph type="title"/>
          </p:nvPr>
        </p:nvSpPr>
        <p:spPr/>
        <p:txBody>
          <a:bodyPr/>
          <a:lstStyle/>
          <a:p>
            <a:r>
              <a:rPr lang="fr-CA" dirty="0" smtClean="0"/>
              <a:t>Exercice 9.7 </a:t>
            </a:r>
            <a:br>
              <a:rPr lang="fr-CA" dirty="0" smtClean="0"/>
            </a:br>
            <a:r>
              <a:rPr lang="fr-CA" dirty="0" smtClean="0"/>
              <a:t>Analyse</a:t>
            </a:r>
            <a:endParaRPr lang="fr-CA" dirty="0"/>
          </a:p>
        </p:txBody>
      </p:sp>
      <p:sp>
        <p:nvSpPr>
          <p:cNvPr id="4915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1AB3D8-2386-4B79-AD50-6A79841D43B3}" type="slidenum">
              <a:rPr lang="fr-FR" altLang="fr-FR" smtClean="0"/>
              <a:pPr eaLnBrk="1" hangingPunct="1"/>
              <a:t>49</a:t>
            </a:fld>
            <a:endParaRPr lang="fr-FR" altLang="fr-FR"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p:txBody>
          <a:bodyPr/>
          <a:lstStyle/>
          <a:p>
            <a:pPr eaLnBrk="1" hangingPunct="1"/>
            <a:r>
              <a:rPr lang="fr-CA" altLang="fr-FR" smtClean="0"/>
              <a:t>Trois types d’image avec des informations complémentaires</a:t>
            </a:r>
          </a:p>
        </p:txBody>
      </p:sp>
      <p:pic>
        <p:nvPicPr>
          <p:cNvPr id="9219" name="Picture 6" descr="http://meteocentre.com/sat/ne_ir_5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263" y="1276350"/>
            <a:ext cx="374491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0" descr="http://meteocentre.com/sat/ne_wv_5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001963"/>
            <a:ext cx="3744912"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ZoneTexte 2"/>
          <p:cNvSpPr txBox="1">
            <a:spLocks noChangeArrowheads="1"/>
          </p:cNvSpPr>
          <p:nvPr/>
        </p:nvSpPr>
        <p:spPr bwMode="auto">
          <a:xfrm>
            <a:off x="6516688" y="5741988"/>
            <a:ext cx="1978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29 </a:t>
            </a:r>
            <a:r>
              <a:rPr lang="fr-CA" altLang="fr-FR" dirty="0" smtClean="0"/>
              <a:t>janvier </a:t>
            </a:r>
            <a:r>
              <a:rPr lang="fr-CA" altLang="fr-FR" dirty="0"/>
              <a:t>2012 14h31</a:t>
            </a:r>
          </a:p>
        </p:txBody>
      </p:sp>
      <p:pic>
        <p:nvPicPr>
          <p:cNvPr id="9222" name="Picture 8" descr="http://meteocentre.com/sat/ne_vis_5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5375"/>
            <a:ext cx="37449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2DE08A-5390-4397-8769-76012E19835A}" type="slidenum">
              <a:rPr lang="fr-FR" altLang="fr-FR" smtClean="0"/>
              <a:pPr eaLnBrk="1" hangingPunct="1"/>
              <a:t>5</a:t>
            </a:fld>
            <a:endParaRPr lang="fr-FR" altLang="fr-FR"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apollo.lsc.vsc.edu/~wintelsw/MET2110/notes/lesson01.satellite_data/030913/g8Sep03w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268413"/>
            <a:ext cx="4876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1"/>
          <p:cNvSpPr>
            <a:spLocks noChangeArrowheads="1"/>
          </p:cNvSpPr>
          <p:nvPr/>
        </p:nvSpPr>
        <p:spPr bwMode="auto">
          <a:xfrm>
            <a:off x="395288" y="2349500"/>
            <a:ext cx="32226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L’image WV montre le transport d’humidité vers Montréal du SW.</a:t>
            </a:r>
          </a:p>
          <a:p>
            <a:pPr eaLnBrk="1" hangingPunct="1"/>
            <a:endParaRPr lang="fr-CA" altLang="fr-FR"/>
          </a:p>
          <a:p>
            <a:pPr eaLnBrk="1" hangingPunct="1"/>
            <a:r>
              <a:rPr lang="fr-CA" altLang="fr-FR"/>
              <a:t>Notez aussi les orages le long de la ligne sèche au SE du TEXAS. Les lignes sèches se situent dans les régions de grand gradient d’humidité. Elles favorisent le déclenchement d’orages. </a:t>
            </a:r>
          </a:p>
        </p:txBody>
      </p:sp>
      <p:sp>
        <p:nvSpPr>
          <p:cNvPr id="3" name="Titre 2"/>
          <p:cNvSpPr>
            <a:spLocks noGrp="1"/>
          </p:cNvSpPr>
          <p:nvPr>
            <p:ph type="title"/>
          </p:nvPr>
        </p:nvSpPr>
        <p:spPr/>
        <p:txBody>
          <a:bodyPr/>
          <a:lstStyle/>
          <a:p>
            <a:r>
              <a:rPr lang="fr-CA" dirty="0" smtClean="0"/>
              <a:t>Exercice 9.7</a:t>
            </a:r>
            <a:br>
              <a:rPr lang="fr-CA" dirty="0" smtClean="0"/>
            </a:br>
            <a:r>
              <a:rPr lang="fr-CA" dirty="0" smtClean="0"/>
              <a:t>Analyse</a:t>
            </a:r>
            <a:endParaRPr lang="fr-CA" dirty="0"/>
          </a:p>
        </p:txBody>
      </p:sp>
      <p:sp>
        <p:nvSpPr>
          <p:cNvPr id="50180"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B944BA-7CD3-4337-9A0A-4EDC2DB68104}" type="slidenum">
              <a:rPr lang="fr-FR" altLang="fr-FR" smtClean="0"/>
              <a:pPr eaLnBrk="1" hangingPunct="1"/>
              <a:t>50</a:t>
            </a:fld>
            <a:endParaRPr lang="fr-FR" altLang="fr-FR"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title"/>
          </p:nvPr>
        </p:nvSpPr>
        <p:spPr/>
        <p:txBody>
          <a:bodyPr/>
          <a:lstStyle/>
          <a:p>
            <a:pPr eaLnBrk="1" hangingPunct="1"/>
            <a:r>
              <a:rPr lang="fr-CA" altLang="fr-FR" sz="2800" dirty="0" smtClean="0"/>
              <a:t>Exercice 9.8</a:t>
            </a: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811338"/>
            <a:ext cx="466725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2FD0BA-05C6-42BB-AFD0-9FB2E3ECB409}" type="slidenum">
              <a:rPr lang="fr-FR" altLang="fr-FR" smtClean="0"/>
              <a:pPr eaLnBrk="1" hangingPunct="1"/>
              <a:t>51</a:t>
            </a:fld>
            <a:endParaRPr lang="fr-FR" altLang="fr-FR" smtClean="0"/>
          </a:p>
        </p:txBody>
      </p:sp>
      <p:sp>
        <p:nvSpPr>
          <p:cNvPr id="3" name="Rectangle 2"/>
          <p:cNvSpPr/>
          <p:nvPr/>
        </p:nvSpPr>
        <p:spPr>
          <a:xfrm>
            <a:off x="2286000" y="5951021"/>
            <a:ext cx="4572000" cy="646331"/>
          </a:xfrm>
          <a:prstGeom prst="rect">
            <a:avLst/>
          </a:prstGeom>
        </p:spPr>
        <p:txBody>
          <a:bodyPr>
            <a:spAutoFit/>
          </a:bodyPr>
          <a:lstStyle/>
          <a:p>
            <a:r>
              <a:rPr lang="fr-CA" altLang="fr-FR" dirty="0" smtClean="0"/>
              <a:t>Image IR, </a:t>
            </a:r>
            <a:r>
              <a:rPr lang="fr-CA" altLang="fr-FR" dirty="0"/>
              <a:t>le 25 septembre, 2002 à 12:45 CDT (central </a:t>
            </a:r>
            <a:r>
              <a:rPr lang="fr-CA" altLang="fr-FR" dirty="0" err="1"/>
              <a:t>daylight</a:t>
            </a:r>
            <a:r>
              <a:rPr lang="fr-CA" altLang="fr-FR" dirty="0"/>
              <a:t> time) = UTC – 5h</a:t>
            </a:r>
            <a:endParaRPr lang="fr-CA" dirty="0"/>
          </a:p>
        </p:txBody>
      </p:sp>
      <p:sp>
        <p:nvSpPr>
          <p:cNvPr id="5" name="ZoneTexte 4"/>
          <p:cNvSpPr txBox="1"/>
          <p:nvPr/>
        </p:nvSpPr>
        <p:spPr>
          <a:xfrm>
            <a:off x="467544" y="2276872"/>
            <a:ext cx="3384376" cy="1200329"/>
          </a:xfrm>
          <a:prstGeom prst="rect">
            <a:avLst/>
          </a:prstGeom>
          <a:noFill/>
        </p:spPr>
        <p:txBody>
          <a:bodyPr wrap="square" rtlCol="0">
            <a:spAutoFit/>
          </a:bodyPr>
          <a:lstStyle/>
          <a:p>
            <a:r>
              <a:rPr lang="fr-CA" dirty="0" smtClean="0"/>
              <a:t>Étudiez l’état de nébulosité dans les régions 1, 2, 3 et 4 à l’aide des images satellitaires VIS, IR et WV.</a:t>
            </a:r>
            <a:endParaRPr lang="fr-CA"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844824"/>
            <a:ext cx="4667250" cy="399415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p:cNvSpPr>
            <a:spLocks noGrp="1"/>
          </p:cNvSpPr>
          <p:nvPr>
            <p:ph type="title"/>
          </p:nvPr>
        </p:nvSpPr>
        <p:spPr/>
        <p:txBody>
          <a:bodyPr/>
          <a:lstStyle/>
          <a:p>
            <a:pPr eaLnBrk="1" hangingPunct="1"/>
            <a:r>
              <a:rPr lang="fr-CA" altLang="fr-FR" sz="2800" dirty="0"/>
              <a:t>Exercice 9.8</a:t>
            </a:r>
            <a:endParaRPr lang="fr-CA" altLang="fr-FR" sz="2800" dirty="0" smtClean="0"/>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2276475"/>
            <a:ext cx="4667250" cy="399415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276475"/>
            <a:ext cx="4667250" cy="39941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998663" y="6381750"/>
            <a:ext cx="557212" cy="368300"/>
          </a:xfrm>
          <a:prstGeom prst="rect">
            <a:avLst/>
          </a:prstGeom>
          <a:noFill/>
        </p:spPr>
        <p:txBody>
          <a:bodyPr wrap="none">
            <a:spAutoFit/>
          </a:bodyPr>
          <a:lstStyle/>
          <a:p>
            <a:pPr>
              <a:defRPr/>
            </a:pPr>
            <a:r>
              <a:rPr lang="fr-CA" b="1" dirty="0">
                <a:effectLst>
                  <a:outerShdw blurRad="38100" dist="38100" dir="2700000" algn="tl">
                    <a:srgbClr val="000000">
                      <a:alpha val="43137"/>
                    </a:srgbClr>
                  </a:outerShdw>
                </a:effectLst>
              </a:rPr>
              <a:t>VIS</a:t>
            </a:r>
          </a:p>
        </p:txBody>
      </p:sp>
      <p:sp>
        <p:nvSpPr>
          <p:cNvPr id="9" name="ZoneTexte 8"/>
          <p:cNvSpPr txBox="1"/>
          <p:nvPr/>
        </p:nvSpPr>
        <p:spPr>
          <a:xfrm>
            <a:off x="6516688" y="6381750"/>
            <a:ext cx="414337" cy="368300"/>
          </a:xfrm>
          <a:prstGeom prst="rect">
            <a:avLst/>
          </a:prstGeom>
          <a:noFill/>
          <a:ln>
            <a:noFill/>
          </a:ln>
        </p:spPr>
        <p:txBody>
          <a:bodyPr wrap="none">
            <a:spAutoFit/>
          </a:bodyPr>
          <a:lstStyle/>
          <a:p>
            <a:pPr>
              <a:defRPr/>
            </a:pPr>
            <a:r>
              <a:rPr lang="fr-CA" b="1" dirty="0">
                <a:solidFill>
                  <a:srgbClr val="CC3300"/>
                </a:solidFill>
                <a:effectLst>
                  <a:outerShdw blurRad="38100" dist="38100" dir="2700000" algn="tl">
                    <a:srgbClr val="000000">
                      <a:alpha val="43137"/>
                    </a:srgbClr>
                  </a:outerShdw>
                </a:effectLst>
              </a:rPr>
              <a:t>IR</a:t>
            </a:r>
          </a:p>
        </p:txBody>
      </p:sp>
      <p:sp>
        <p:nvSpPr>
          <p:cNvPr id="52231" name="ZoneTexte 5"/>
          <p:cNvSpPr txBox="1">
            <a:spLocks noChangeArrowheads="1"/>
          </p:cNvSpPr>
          <p:nvPr/>
        </p:nvSpPr>
        <p:spPr bwMode="auto">
          <a:xfrm>
            <a:off x="468313" y="1554163"/>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1 ?</a:t>
            </a:r>
          </a:p>
        </p:txBody>
      </p:sp>
      <p:sp>
        <p:nvSpPr>
          <p:cNvPr id="4" name="ZoneTexte 3"/>
          <p:cNvSpPr txBox="1">
            <a:spLocks noChangeArrowheads="1"/>
          </p:cNvSpPr>
          <p:nvPr/>
        </p:nvSpPr>
        <p:spPr bwMode="auto">
          <a:xfrm>
            <a:off x="34925" y="1554163"/>
            <a:ext cx="903763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1 - Région sans nuages. Le satellite mesure la température de la surface qui est très </a:t>
            </a:r>
            <a:r>
              <a:rPr lang="fr-CA" altLang="fr-FR" dirty="0" smtClean="0"/>
              <a:t>élevée…</a:t>
            </a:r>
            <a:endParaRPr lang="fr-CA" altLang="fr-FR" dirty="0"/>
          </a:p>
        </p:txBody>
      </p:sp>
      <p:sp>
        <p:nvSpPr>
          <p:cNvPr id="52233"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5300C4-2F64-41C3-9BCC-FF3F54EEFCE7}" type="slidenum">
              <a:rPr lang="fr-FR" altLang="fr-FR" smtClean="0"/>
              <a:pPr eaLnBrk="1" hangingPunct="1"/>
              <a:t>52</a:t>
            </a:fld>
            <a:endParaRPr lang="fr-FR" altLang="fr-FR"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oneTexte 2"/>
          <p:cNvSpPr txBox="1">
            <a:spLocks noChangeArrowheads="1"/>
          </p:cNvSpPr>
          <p:nvPr/>
        </p:nvSpPr>
        <p:spPr bwMode="auto">
          <a:xfrm>
            <a:off x="107950" y="1243013"/>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2 ?</a:t>
            </a:r>
          </a:p>
        </p:txBody>
      </p:sp>
      <p:sp>
        <p:nvSpPr>
          <p:cNvPr id="53251" name="Titre 1"/>
          <p:cNvSpPr>
            <a:spLocks noGrp="1"/>
          </p:cNvSpPr>
          <p:nvPr>
            <p:ph type="title"/>
          </p:nvPr>
        </p:nvSpPr>
        <p:spPr/>
        <p:txBody>
          <a:bodyPr/>
          <a:lstStyle/>
          <a:p>
            <a:pPr eaLnBrk="1" hangingPunct="1"/>
            <a:r>
              <a:rPr lang="fr-CA" altLang="fr-FR" sz="2800" dirty="0"/>
              <a:t>Exercice 9.8</a:t>
            </a:r>
            <a:endParaRPr lang="fr-CA" altLang="fr-FR" sz="2800" dirty="0" smtClean="0"/>
          </a:p>
        </p:txBody>
      </p:sp>
      <p:pic>
        <p:nvPicPr>
          <p:cNvPr id="532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2459186"/>
            <a:ext cx="466725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a:spLocks noChangeArrowheads="1"/>
          </p:cNvSpPr>
          <p:nvPr/>
        </p:nvSpPr>
        <p:spPr bwMode="auto">
          <a:xfrm>
            <a:off x="0" y="1196752"/>
            <a:ext cx="9144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2 – est une région nuageuse. Les sommets de nuage se situent à </a:t>
            </a:r>
            <a:r>
              <a:rPr lang="fr-CA" altLang="fr-FR" dirty="0" smtClean="0"/>
              <a:t>des </a:t>
            </a:r>
            <a:r>
              <a:rPr lang="fr-CA" altLang="fr-FR" dirty="0"/>
              <a:t>altitudes inférieures à 3000 mètres. Comment on le sait?</a:t>
            </a:r>
          </a:p>
        </p:txBody>
      </p:sp>
      <p:pic>
        <p:nvPicPr>
          <p:cNvPr id="532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2171700"/>
            <a:ext cx="4667251"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2430611"/>
            <a:ext cx="466725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6"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65F3A1-8948-4784-8A1B-E1296B60C69E}" type="slidenum">
              <a:rPr lang="fr-FR" altLang="fr-FR" smtClean="0"/>
              <a:pPr eaLnBrk="1" hangingPunct="1"/>
              <a:t>53</a:t>
            </a:fld>
            <a:endParaRPr lang="fr-FR" altLang="fr-FR" smtClean="0"/>
          </a:p>
        </p:txBody>
      </p:sp>
      <p:sp>
        <p:nvSpPr>
          <p:cNvPr id="10" name="Rectangle 9"/>
          <p:cNvSpPr/>
          <p:nvPr/>
        </p:nvSpPr>
        <p:spPr>
          <a:xfrm>
            <a:off x="35496" y="6546830"/>
            <a:ext cx="9108504" cy="338554"/>
          </a:xfrm>
          <a:prstGeom prst="rect">
            <a:avLst/>
          </a:prstGeom>
        </p:spPr>
        <p:txBody>
          <a:bodyPr wrap="square">
            <a:spAutoFit/>
          </a:bodyPr>
          <a:lstStyle/>
          <a:p>
            <a:r>
              <a:rPr lang="fr-CA" altLang="fr-FR" sz="1600" dirty="0"/>
              <a:t>Images </a:t>
            </a:r>
            <a:r>
              <a:rPr lang="fr-CA" altLang="fr-FR" sz="1600" dirty="0" smtClean="0"/>
              <a:t>WV </a:t>
            </a:r>
            <a:r>
              <a:rPr lang="fr-CA" altLang="fr-FR" sz="1600" dirty="0"/>
              <a:t>et IR, le 25 septembre, 2002 à 12:45 CDT (central </a:t>
            </a:r>
            <a:r>
              <a:rPr lang="fr-CA" altLang="fr-FR" sz="1600" dirty="0" err="1"/>
              <a:t>daylight</a:t>
            </a:r>
            <a:r>
              <a:rPr lang="fr-CA" altLang="fr-FR" sz="1600" dirty="0"/>
              <a:t> time) = UTC – 5h</a:t>
            </a:r>
            <a:endParaRPr lang="fr-CA"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oneTexte 5"/>
          <p:cNvSpPr txBox="1">
            <a:spLocks noChangeArrowheads="1"/>
          </p:cNvSpPr>
          <p:nvPr/>
        </p:nvSpPr>
        <p:spPr bwMode="auto">
          <a:xfrm>
            <a:off x="107950" y="1557338"/>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a:t>3 ??</a:t>
            </a:r>
          </a:p>
        </p:txBody>
      </p:sp>
      <p:sp>
        <p:nvSpPr>
          <p:cNvPr id="54275" name="Titre 1"/>
          <p:cNvSpPr>
            <a:spLocks noGrp="1"/>
          </p:cNvSpPr>
          <p:nvPr>
            <p:ph type="title"/>
          </p:nvPr>
        </p:nvSpPr>
        <p:spPr/>
        <p:txBody>
          <a:bodyPr/>
          <a:lstStyle/>
          <a:p>
            <a:pPr eaLnBrk="1" hangingPunct="1"/>
            <a:r>
              <a:rPr lang="fr-CA" altLang="fr-FR" sz="2800" dirty="0"/>
              <a:t>Exercice 9.8</a:t>
            </a:r>
            <a:endParaRPr lang="fr-CA" altLang="fr-FR" sz="2800" dirty="0" smtClean="0"/>
          </a:p>
        </p:txBody>
      </p:sp>
      <p:pic>
        <p:nvPicPr>
          <p:cNvPr id="542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2243138"/>
            <a:ext cx="466725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ZoneTexte 3"/>
          <p:cNvSpPr txBox="1">
            <a:spLocks noChangeArrowheads="1"/>
          </p:cNvSpPr>
          <p:nvPr/>
        </p:nvSpPr>
        <p:spPr bwMode="auto">
          <a:xfrm>
            <a:off x="107950" y="1557338"/>
            <a:ext cx="42481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dirty="0"/>
              <a:t>3 – </a:t>
            </a:r>
            <a:r>
              <a:rPr lang="fr-CA" altLang="fr-FR" dirty="0"/>
              <a:t>Nuages</a:t>
            </a:r>
            <a:r>
              <a:rPr lang="en-US" altLang="fr-FR" dirty="0"/>
              <a:t> </a:t>
            </a:r>
            <a:r>
              <a:rPr lang="fr-CA" altLang="fr-FR" dirty="0"/>
              <a:t>moyens</a:t>
            </a:r>
            <a:r>
              <a:rPr lang="en-US" altLang="fr-FR" dirty="0"/>
              <a:t>.</a:t>
            </a:r>
          </a:p>
        </p:txBody>
      </p:sp>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3138"/>
            <a:ext cx="466725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2316163"/>
            <a:ext cx="4667250"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0"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DDDE54-D4F4-4EBD-985D-17C4626CCA09}" type="slidenum">
              <a:rPr lang="fr-FR" altLang="fr-FR" smtClean="0"/>
              <a:pPr eaLnBrk="1" hangingPunct="1"/>
              <a:t>54</a:t>
            </a:fld>
            <a:endParaRPr lang="fr-FR" altLang="fr-FR"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2"/>
          <p:cNvSpPr txBox="1">
            <a:spLocks noChangeArrowheads="1"/>
          </p:cNvSpPr>
          <p:nvPr/>
        </p:nvSpPr>
        <p:spPr bwMode="auto">
          <a:xfrm>
            <a:off x="107950" y="1557338"/>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t>4 ?</a:t>
            </a:r>
          </a:p>
        </p:txBody>
      </p:sp>
      <p:sp>
        <p:nvSpPr>
          <p:cNvPr id="55299" name="Titre 1"/>
          <p:cNvSpPr>
            <a:spLocks noGrp="1"/>
          </p:cNvSpPr>
          <p:nvPr>
            <p:ph type="title"/>
          </p:nvPr>
        </p:nvSpPr>
        <p:spPr/>
        <p:txBody>
          <a:bodyPr/>
          <a:lstStyle/>
          <a:p>
            <a:pPr eaLnBrk="1" hangingPunct="1"/>
            <a:r>
              <a:rPr lang="fr-CA" altLang="fr-FR" sz="2800" dirty="0"/>
              <a:t>Exercice 9.8</a:t>
            </a:r>
            <a:endParaRPr lang="fr-CA" altLang="fr-FR" sz="2800" dirty="0" smtClean="0"/>
          </a:p>
        </p:txBody>
      </p:sp>
      <p:pic>
        <p:nvPicPr>
          <p:cNvPr id="553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2387600"/>
            <a:ext cx="466725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ZoneTexte 3"/>
          <p:cNvSpPr txBox="1">
            <a:spLocks noChangeArrowheads="1"/>
          </p:cNvSpPr>
          <p:nvPr/>
        </p:nvSpPr>
        <p:spPr bwMode="auto">
          <a:xfrm>
            <a:off x="107950" y="1486744"/>
            <a:ext cx="90360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4 – Les patrons brillants juste au nord du centre de la tempête tropicale Isidore sont les sommets d’orages. </a:t>
            </a:r>
          </a:p>
        </p:txBody>
      </p:sp>
      <p:pic>
        <p:nvPicPr>
          <p:cNvPr id="553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2420938"/>
            <a:ext cx="466725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3"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92C50B-B513-4978-AF1F-DEA38E9A7CE7}" type="slidenum">
              <a:rPr lang="fr-FR" altLang="fr-FR" smtClean="0"/>
              <a:pPr eaLnBrk="1" hangingPunct="1"/>
              <a:t>55</a:t>
            </a:fld>
            <a:endParaRPr lang="fr-FR" altLang="fr-FR"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fr-CA" altLang="fr-FR" smtClean="0"/>
              <a:t>Résumé</a:t>
            </a:r>
            <a:endParaRPr lang="fr-FR" altLang="fr-FR" smtClean="0"/>
          </a:p>
        </p:txBody>
      </p:sp>
      <p:sp>
        <p:nvSpPr>
          <p:cNvPr id="56323" name="Text Box 3"/>
          <p:cNvSpPr txBox="1">
            <a:spLocks noChangeArrowheads="1"/>
          </p:cNvSpPr>
          <p:nvPr/>
        </p:nvSpPr>
        <p:spPr bwMode="auto">
          <a:xfrm>
            <a:off x="419100" y="1125538"/>
            <a:ext cx="8584401"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dirty="0"/>
              <a:t>Le canal VIS</a:t>
            </a:r>
            <a:br>
              <a:rPr lang="fr-FR" altLang="fr-FR" b="1" dirty="0"/>
            </a:br>
            <a:endParaRPr lang="fr-FR" altLang="fr-FR" dirty="0"/>
          </a:p>
          <a:p>
            <a:pPr lvl="1" eaLnBrk="1" hangingPunct="1">
              <a:buClr>
                <a:schemeClr val="hlink"/>
              </a:buClr>
              <a:buFont typeface="Wingdings" pitchFamily="2" charset="2"/>
              <a:buChar char="q"/>
            </a:pPr>
            <a:r>
              <a:rPr lang="fr-FR" altLang="fr-FR" dirty="0"/>
              <a:t> Les images VIS sont possibles seulement pendant le </a:t>
            </a:r>
            <a:r>
              <a:rPr lang="fr-FR" altLang="fr-FR" dirty="0" smtClean="0"/>
              <a:t>jour;</a:t>
            </a:r>
            <a:endParaRPr lang="fr-FR" altLang="fr-FR" dirty="0"/>
          </a:p>
          <a:p>
            <a:pPr lvl="1" eaLnBrk="1" hangingPunct="1">
              <a:buClr>
                <a:schemeClr val="hlink"/>
              </a:buClr>
              <a:buFont typeface="Wingdings" pitchFamily="2" charset="2"/>
              <a:buChar char="q"/>
            </a:pPr>
            <a:r>
              <a:rPr lang="fr-FR" altLang="fr-FR" dirty="0"/>
              <a:t> Dans les images </a:t>
            </a:r>
            <a:r>
              <a:rPr lang="fr-FR" altLang="fr-FR" dirty="0" smtClean="0"/>
              <a:t>VIS, </a:t>
            </a:r>
            <a:r>
              <a:rPr lang="fr-FR" altLang="fr-FR" dirty="0"/>
              <a:t>les nuages sont en </a:t>
            </a:r>
            <a:r>
              <a:rPr lang="fr-FR" altLang="fr-FR" dirty="0" smtClean="0"/>
              <a:t>général </a:t>
            </a:r>
            <a:r>
              <a:rPr lang="fr-FR" altLang="fr-FR" dirty="0"/>
              <a:t>plus </a:t>
            </a:r>
            <a:r>
              <a:rPr lang="fr-FR" altLang="fr-FR" dirty="0" smtClean="0"/>
              <a:t>brillants </a:t>
            </a:r>
            <a:r>
              <a:rPr lang="fr-FR" altLang="fr-FR" dirty="0"/>
              <a:t/>
            </a:r>
            <a:br>
              <a:rPr lang="fr-FR" altLang="fr-FR" dirty="0"/>
            </a:br>
            <a:r>
              <a:rPr lang="fr-FR" altLang="fr-FR" dirty="0"/>
              <a:t>    que dans les images IR;</a:t>
            </a:r>
          </a:p>
          <a:p>
            <a:pPr lvl="1" eaLnBrk="1" hangingPunct="1">
              <a:buClr>
                <a:schemeClr val="hlink"/>
              </a:buClr>
              <a:buFont typeface="Wingdings" pitchFamily="2" charset="2"/>
              <a:buChar char="q"/>
            </a:pPr>
            <a:r>
              <a:rPr lang="fr-CA" altLang="fr-FR" dirty="0"/>
              <a:t> Quand disponibles, les images VIS sont accessibles à chaque 15 </a:t>
            </a:r>
            <a:r>
              <a:rPr lang="fr-CA" altLang="fr-FR" dirty="0" smtClean="0"/>
              <a:t>minutes, </a:t>
            </a:r>
            <a:r>
              <a:rPr lang="fr-CA" altLang="fr-FR" dirty="0"/>
              <a:t/>
            </a:r>
            <a:br>
              <a:rPr lang="fr-CA" altLang="fr-FR" dirty="0"/>
            </a:br>
            <a:r>
              <a:rPr lang="fr-CA" altLang="fr-FR" dirty="0"/>
              <a:t>    ce qui permet le suivi des systèmes d’intérêt.</a:t>
            </a:r>
            <a:br>
              <a:rPr lang="fr-CA" altLang="fr-FR" dirty="0"/>
            </a:br>
            <a:r>
              <a:rPr lang="fr-FR" altLang="fr-FR" dirty="0"/>
              <a:t> </a:t>
            </a:r>
          </a:p>
          <a:p>
            <a:pPr eaLnBrk="1" hangingPunct="1"/>
            <a:r>
              <a:rPr lang="fr-CA" altLang="fr-FR" b="1" dirty="0"/>
              <a:t>Le canal IR</a:t>
            </a:r>
            <a:br>
              <a:rPr lang="fr-CA" altLang="fr-FR" b="1" dirty="0"/>
            </a:br>
            <a:endParaRPr lang="fr-CA" altLang="fr-FR" b="1" dirty="0"/>
          </a:p>
          <a:p>
            <a:pPr lvl="1" eaLnBrk="1" hangingPunct="1">
              <a:buClr>
                <a:srgbClr val="FF0000"/>
              </a:buClr>
              <a:buFont typeface="Wingdings" pitchFamily="2" charset="2"/>
              <a:buChar char="q"/>
            </a:pPr>
            <a:r>
              <a:rPr lang="fr-CA" altLang="fr-FR" dirty="0"/>
              <a:t> Les images IR nous informent sur la température des surfaces;</a:t>
            </a:r>
          </a:p>
          <a:p>
            <a:pPr lvl="1" eaLnBrk="1" hangingPunct="1">
              <a:buClr>
                <a:srgbClr val="FF0000"/>
              </a:buClr>
              <a:buFont typeface="Wingdings" pitchFamily="2" charset="2"/>
              <a:buChar char="q"/>
            </a:pPr>
            <a:r>
              <a:rPr lang="fr-CA" altLang="fr-FR" dirty="0"/>
              <a:t> Elles sont disponibles 24 heures par jour;</a:t>
            </a:r>
          </a:p>
          <a:p>
            <a:pPr lvl="1" eaLnBrk="1" hangingPunct="1">
              <a:buClr>
                <a:srgbClr val="FF0000"/>
              </a:buClr>
              <a:buFont typeface="Wingdings" pitchFamily="2" charset="2"/>
              <a:buChar char="q"/>
            </a:pPr>
            <a:r>
              <a:rPr lang="fr-CA" altLang="fr-FR" dirty="0"/>
              <a:t> Les images IR sont souvent coloriées en mettant en évidence les nuages;</a:t>
            </a:r>
          </a:p>
          <a:p>
            <a:pPr lvl="1" eaLnBrk="1" hangingPunct="1">
              <a:buClr>
                <a:srgbClr val="FF0000"/>
              </a:buClr>
              <a:buFont typeface="Wingdings" pitchFamily="2" charset="2"/>
              <a:buChar char="q"/>
            </a:pPr>
            <a:r>
              <a:rPr lang="fr-CA" altLang="fr-FR" dirty="0"/>
              <a:t> La température permet l’estimation de la hauteur des nuages;</a:t>
            </a:r>
          </a:p>
          <a:p>
            <a:pPr lvl="1" eaLnBrk="1" hangingPunct="1">
              <a:buClr>
                <a:srgbClr val="FF0000"/>
              </a:buClr>
              <a:buFont typeface="Wingdings" pitchFamily="2" charset="2"/>
              <a:buChar char="q"/>
            </a:pPr>
            <a:r>
              <a:rPr lang="fr-CA" altLang="fr-FR" dirty="0"/>
              <a:t> La température du sommet des nuages illustre l’intensité des orages;</a:t>
            </a:r>
          </a:p>
          <a:p>
            <a:pPr lvl="1" eaLnBrk="1" hangingPunct="1">
              <a:buClr>
                <a:srgbClr val="FF0000"/>
              </a:buClr>
              <a:buFont typeface="Wingdings" pitchFamily="2" charset="2"/>
              <a:buChar char="q"/>
            </a:pPr>
            <a:r>
              <a:rPr lang="fr-CA" altLang="fr-FR" dirty="0"/>
              <a:t> En absence de </a:t>
            </a:r>
            <a:r>
              <a:rPr lang="fr-CA" altLang="fr-FR" dirty="0" smtClean="0"/>
              <a:t>nuages, </a:t>
            </a:r>
            <a:r>
              <a:rPr lang="fr-CA" altLang="fr-FR" dirty="0"/>
              <a:t>les images IR nous donnent la distribution de </a:t>
            </a:r>
            <a:br>
              <a:rPr lang="fr-CA" altLang="fr-FR" dirty="0"/>
            </a:br>
            <a:r>
              <a:rPr lang="fr-CA" altLang="fr-FR" dirty="0"/>
              <a:t>    la température à la surface.</a:t>
            </a:r>
            <a:endParaRPr lang="fr-FR" altLang="fr-FR" dirty="0"/>
          </a:p>
          <a:p>
            <a:pPr eaLnBrk="1" hangingPunct="1"/>
            <a:endParaRPr lang="fr-FR" altLang="fr-FR" dirty="0"/>
          </a:p>
          <a:p>
            <a:pPr eaLnBrk="1" hangingPunct="1"/>
            <a:endParaRPr lang="fr-FR" altLang="fr-FR" dirty="0"/>
          </a:p>
        </p:txBody>
      </p:sp>
      <p:sp>
        <p:nvSpPr>
          <p:cNvPr id="56324"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5B18D0-D41E-4FE9-BDD0-38A66AD42FC6}" type="slidenum">
              <a:rPr lang="fr-FR" altLang="fr-FR" smtClean="0"/>
              <a:pPr eaLnBrk="1" hangingPunct="1"/>
              <a:t>56</a:t>
            </a:fld>
            <a:endParaRPr lang="fr-FR" altLang="fr-FR" smtClean="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fr-CA" altLang="fr-FR" smtClean="0"/>
              <a:t>Résumé</a:t>
            </a:r>
            <a:endParaRPr lang="fr-FR" altLang="fr-FR" smtClean="0"/>
          </a:p>
        </p:txBody>
      </p:sp>
      <p:sp>
        <p:nvSpPr>
          <p:cNvPr id="57347" name="Text Box 3"/>
          <p:cNvSpPr txBox="1">
            <a:spLocks noChangeArrowheads="1"/>
          </p:cNvSpPr>
          <p:nvPr/>
        </p:nvSpPr>
        <p:spPr bwMode="auto">
          <a:xfrm>
            <a:off x="419100" y="1125538"/>
            <a:ext cx="87249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dirty="0"/>
              <a:t>Le canal WV</a:t>
            </a:r>
            <a:br>
              <a:rPr lang="fr-FR" altLang="fr-FR" b="1" dirty="0"/>
            </a:br>
            <a:endParaRPr lang="fr-FR" altLang="fr-FR" dirty="0"/>
          </a:p>
          <a:p>
            <a:pPr lvl="1" eaLnBrk="1" hangingPunct="1">
              <a:buClr>
                <a:schemeClr val="hlink"/>
              </a:buClr>
              <a:buFont typeface="Wingdings" pitchFamily="2" charset="2"/>
              <a:buChar char="q"/>
            </a:pPr>
            <a:r>
              <a:rPr lang="fr-FR" altLang="fr-FR" dirty="0"/>
              <a:t> Très sensible à la concentration de vapeur d’eau (humidité) dans l’atmosphère. Peut pénétrer un maximum de 3mm de vapeur d’eau.</a:t>
            </a:r>
          </a:p>
          <a:p>
            <a:pPr lvl="1" eaLnBrk="1" hangingPunct="1">
              <a:buClr>
                <a:schemeClr val="hlink"/>
              </a:buClr>
              <a:buFont typeface="Wingdings" pitchFamily="2" charset="2"/>
              <a:buChar char="q"/>
            </a:pPr>
            <a:r>
              <a:rPr lang="fr-FR" altLang="fr-FR" dirty="0"/>
              <a:t> Montre les variations de l’humidité dans la haute troposphère. L’émission de radiation provient :</a:t>
            </a:r>
          </a:p>
          <a:p>
            <a:pPr lvl="2" eaLnBrk="1" hangingPunct="1">
              <a:buClr>
                <a:schemeClr val="hlink"/>
              </a:buClr>
              <a:buFont typeface="Wingdings" pitchFamily="2" charset="2"/>
              <a:buChar char="q"/>
            </a:pPr>
            <a:r>
              <a:rPr lang="fr-FR" altLang="fr-FR" dirty="0"/>
              <a:t> Des hauteurs plus </a:t>
            </a:r>
            <a:r>
              <a:rPr lang="fr-FR" altLang="fr-FR" dirty="0" smtClean="0"/>
              <a:t>élevées, </a:t>
            </a:r>
            <a:r>
              <a:rPr lang="fr-FR" altLang="fr-FR" dirty="0"/>
              <a:t>là où l’atmosphère est humide. Tons pâles.</a:t>
            </a:r>
          </a:p>
          <a:p>
            <a:pPr lvl="2" eaLnBrk="1" hangingPunct="1">
              <a:buClr>
                <a:schemeClr val="hlink"/>
              </a:buClr>
              <a:buFont typeface="Wingdings" pitchFamily="2" charset="2"/>
              <a:buChar char="q"/>
            </a:pPr>
            <a:r>
              <a:rPr lang="fr-FR" altLang="fr-FR" dirty="0"/>
              <a:t> Des plus basse </a:t>
            </a:r>
            <a:r>
              <a:rPr lang="fr-FR" altLang="fr-FR" dirty="0" smtClean="0"/>
              <a:t>altitudes, </a:t>
            </a:r>
            <a:r>
              <a:rPr lang="fr-FR" altLang="fr-FR" dirty="0"/>
              <a:t>là où l’atmosphère est sèche. Tons </a:t>
            </a:r>
            <a:r>
              <a:rPr lang="fr-FR" altLang="fr-FR" dirty="0" smtClean="0"/>
              <a:t>foncés</a:t>
            </a:r>
            <a:r>
              <a:rPr lang="fr-FR" altLang="fr-FR" dirty="0"/>
              <a:t>.</a:t>
            </a:r>
          </a:p>
          <a:p>
            <a:pPr lvl="1" eaLnBrk="1" hangingPunct="1">
              <a:buClr>
                <a:schemeClr val="hlink"/>
              </a:buClr>
              <a:buFont typeface="Wingdings" pitchFamily="2" charset="2"/>
              <a:buChar char="q"/>
            </a:pPr>
            <a:r>
              <a:rPr lang="fr-CA" altLang="fr-FR" dirty="0"/>
              <a:t> Les patrons atmosphériques comme les ondes sont facilement visibles. </a:t>
            </a:r>
          </a:p>
          <a:p>
            <a:pPr lvl="1" eaLnBrk="1" hangingPunct="1">
              <a:buClr>
                <a:schemeClr val="hlink"/>
              </a:buClr>
              <a:buFont typeface="Wingdings" pitchFamily="2" charset="2"/>
              <a:buChar char="q"/>
            </a:pPr>
            <a:r>
              <a:rPr lang="fr-CA" altLang="fr-FR" dirty="0"/>
              <a:t> Les images WV permettent </a:t>
            </a:r>
            <a:r>
              <a:rPr lang="fr-CA" altLang="fr-FR" dirty="0" smtClean="0"/>
              <a:t>d’inférer </a:t>
            </a:r>
            <a:r>
              <a:rPr lang="fr-CA" altLang="fr-FR" dirty="0"/>
              <a:t>le mouvement vertical de l’air.</a:t>
            </a:r>
            <a:r>
              <a:rPr lang="fr-FR" altLang="fr-FR" dirty="0"/>
              <a:t> </a:t>
            </a:r>
          </a:p>
          <a:p>
            <a:pPr eaLnBrk="1" hangingPunct="1"/>
            <a:endParaRPr lang="fr-FR" altLang="fr-FR" dirty="0"/>
          </a:p>
        </p:txBody>
      </p:sp>
      <p:sp>
        <p:nvSpPr>
          <p:cNvPr id="2" name="ZoneTexte 1"/>
          <p:cNvSpPr txBox="1">
            <a:spLocks noChangeArrowheads="1"/>
          </p:cNvSpPr>
          <p:nvPr/>
        </p:nvSpPr>
        <p:spPr bwMode="auto">
          <a:xfrm>
            <a:off x="3279775" y="5300663"/>
            <a:ext cx="172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dirty="0"/>
              <a:t>Et aujourd’hui?</a:t>
            </a:r>
          </a:p>
        </p:txBody>
      </p:sp>
      <p:sp>
        <p:nvSpPr>
          <p:cNvPr id="57349" name="Espace réservé du numéro de diapositive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274E4F-F28E-4784-BEF6-132162AC5BE2}" type="slidenum">
              <a:rPr lang="fr-FR" altLang="fr-FR" smtClean="0"/>
              <a:pPr eaLnBrk="1" hangingPunct="1"/>
              <a:t>57</a:t>
            </a:fld>
            <a:endParaRPr lang="fr-FR" altLang="fr-FR" smtClean="0"/>
          </a:p>
        </p:txBody>
      </p:sp>
      <p:sp>
        <p:nvSpPr>
          <p:cNvPr id="3" name="Rectangle 2"/>
          <p:cNvSpPr/>
          <p:nvPr/>
        </p:nvSpPr>
        <p:spPr>
          <a:xfrm>
            <a:off x="1907704" y="5734997"/>
            <a:ext cx="5256584" cy="646331"/>
          </a:xfrm>
          <a:prstGeom prst="rect">
            <a:avLst/>
          </a:prstGeom>
        </p:spPr>
        <p:txBody>
          <a:bodyPr wrap="square">
            <a:spAutoFit/>
          </a:bodyPr>
          <a:lstStyle/>
          <a:p>
            <a:r>
              <a:rPr lang="fr-CA" dirty="0">
                <a:hlinkClick r:id="rId3"/>
              </a:rPr>
              <a:t>http://</a:t>
            </a:r>
            <a:r>
              <a:rPr lang="fr-CA" dirty="0" smtClean="0">
                <a:hlinkClick r:id="rId3"/>
              </a:rPr>
              <a:t>meteocentre.com/montreal/home.html</a:t>
            </a:r>
            <a:endParaRPr lang="fr-CA" dirty="0" smtClean="0"/>
          </a:p>
          <a:p>
            <a:endParaRPr lang="fr-CA"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1"/>
          <p:cNvSpPr>
            <a:spLocks noGrp="1"/>
          </p:cNvSpPr>
          <p:nvPr>
            <p:ph type="title"/>
          </p:nvPr>
        </p:nvSpPr>
        <p:spPr/>
        <p:txBody>
          <a:bodyPr/>
          <a:lstStyle/>
          <a:p>
            <a:pPr eaLnBrk="1" hangingPunct="1"/>
            <a:r>
              <a:rPr lang="fr-CA" altLang="fr-FR" smtClean="0"/>
              <a:t>Pour apprendre tout seul</a:t>
            </a:r>
          </a:p>
        </p:txBody>
      </p:sp>
      <p:sp>
        <p:nvSpPr>
          <p:cNvPr id="58371" name="Rectangle 2"/>
          <p:cNvSpPr>
            <a:spLocks noChangeArrowheads="1"/>
          </p:cNvSpPr>
          <p:nvPr/>
        </p:nvSpPr>
        <p:spPr bwMode="auto">
          <a:xfrm>
            <a:off x="287338" y="2092325"/>
            <a:ext cx="83883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A" altLang="fr-FR">
                <a:hlinkClick r:id="rId3"/>
              </a:rPr>
              <a:t>http://planet-terre.ens-lyon.fr/planetterre/XML/db/planetterre/metadata/LOM-imagerie-satellite3.xml#id414317</a:t>
            </a:r>
            <a:endParaRPr lang="fr-CA" altLang="fr-FR"/>
          </a:p>
          <a:p>
            <a:pPr eaLnBrk="1" hangingPunct="1"/>
            <a:endParaRPr lang="fr-CA" altLang="fr-FR"/>
          </a:p>
        </p:txBody>
      </p:sp>
      <p:sp>
        <p:nvSpPr>
          <p:cNvPr id="58372"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DEDDFE-DB5F-4956-A4BB-F7BBAB303E76}" type="slidenum">
              <a:rPr lang="fr-FR" altLang="fr-FR" smtClean="0"/>
              <a:pPr eaLnBrk="1" hangingPunct="1"/>
              <a:t>58</a:t>
            </a:fld>
            <a:endParaRPr lang="fr-FR" altLang="fr-FR"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213100"/>
            <a:ext cx="4964113"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26988"/>
            <a:ext cx="4868862" cy="405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re 3"/>
          <p:cNvSpPr>
            <a:spLocks noGrp="1"/>
          </p:cNvSpPr>
          <p:nvPr>
            <p:ph type="title"/>
          </p:nvPr>
        </p:nvSpPr>
        <p:spPr>
          <a:xfrm>
            <a:off x="323850" y="1206500"/>
            <a:ext cx="3817938" cy="1143000"/>
          </a:xfrm>
        </p:spPr>
        <p:txBody>
          <a:bodyPr/>
          <a:lstStyle/>
          <a:p>
            <a:pPr eaLnBrk="1" hangingPunct="1"/>
            <a:r>
              <a:rPr lang="fr-CA" altLang="fr-FR" smtClean="0"/>
              <a:t>VIS - Principe de fonctionnement</a:t>
            </a:r>
          </a:p>
        </p:txBody>
      </p:sp>
      <p:cxnSp>
        <p:nvCxnSpPr>
          <p:cNvPr id="6" name="Connecteur droit avec flèche 5"/>
          <p:cNvCxnSpPr/>
          <p:nvPr/>
        </p:nvCxnSpPr>
        <p:spPr>
          <a:xfrm flipH="1">
            <a:off x="1258888" y="5229225"/>
            <a:ext cx="576262" cy="107950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2987675" y="4149725"/>
            <a:ext cx="1079500" cy="574675"/>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827088" y="5805488"/>
            <a:ext cx="288925" cy="539750"/>
          </a:xfrm>
          <a:prstGeom prst="straightConnector1">
            <a:avLst/>
          </a:prstGeom>
          <a:ln>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4103688" y="4437063"/>
            <a:ext cx="539750" cy="287337"/>
          </a:xfrm>
          <a:prstGeom prst="straightConnector1">
            <a:avLst/>
          </a:prstGeom>
          <a:ln>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4356100" y="4941888"/>
            <a:ext cx="720725" cy="382587"/>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0250"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041F3A-A1B6-4EA3-8097-0A4EBB28CB78}" type="slidenum">
              <a:rPr lang="fr-FR" altLang="fr-FR" smtClean="0"/>
              <a:pPr eaLnBrk="1" hangingPunct="1"/>
              <a:t>6</a:t>
            </a:fld>
            <a:endParaRPr lang="fr-FR" altLang="fr-FR" smtClean="0"/>
          </a:p>
        </p:txBody>
      </p:sp>
      <p:sp>
        <p:nvSpPr>
          <p:cNvPr id="10251" name="ZoneTexte 20"/>
          <p:cNvSpPr txBox="1">
            <a:spLocks noChangeArrowheads="1"/>
          </p:cNvSpPr>
          <p:nvPr/>
        </p:nvSpPr>
        <p:spPr bwMode="auto">
          <a:xfrm>
            <a:off x="4999038" y="4022725"/>
            <a:ext cx="4144962"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a:t>Le canal visible du satellite ne verra que la partie de la lumière solaire réfléchie par la surface de la Terre ou par les </a:t>
            </a:r>
            <a:r>
              <a:rPr lang="fr-FR" altLang="fr-FR" dirty="0" smtClean="0"/>
              <a:t>nuages, </a:t>
            </a:r>
            <a:r>
              <a:rPr lang="fr-FR" altLang="fr-FR" dirty="0"/>
              <a:t>et celle diffusée par l'atmosphère.</a:t>
            </a:r>
          </a:p>
          <a:p>
            <a:pPr eaLnBrk="1" hangingPunct="1"/>
            <a:endParaRPr lang="fr-FR" altLang="fr-FR" b="1" dirty="0"/>
          </a:p>
          <a:p>
            <a:pPr eaLnBrk="1" hangingPunct="1"/>
            <a:r>
              <a:rPr lang="fr-FR" altLang="fr-FR" dirty="0"/>
              <a:t>Le rapport entre la puissance lumineuse incidente et la puissance lumineuse réfléchie par une surface s'appelle </a:t>
            </a:r>
            <a:r>
              <a:rPr lang="fr-FR" altLang="fr-FR" b="1" dirty="0"/>
              <a:t>l'albédo</a:t>
            </a:r>
            <a:r>
              <a:rPr lang="fr-FR" altLang="fr-FR" dirty="0"/>
              <a:t>.</a:t>
            </a:r>
            <a:endParaRPr lang="fr-CA" alt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4"/>
          <p:cNvSpPr>
            <a:spLocks noGrp="1"/>
          </p:cNvSpPr>
          <p:nvPr>
            <p:ph type="title"/>
          </p:nvPr>
        </p:nvSpPr>
        <p:spPr/>
        <p:txBody>
          <a:bodyPr/>
          <a:lstStyle/>
          <a:p>
            <a:pPr eaLnBrk="1" hangingPunct="1"/>
            <a:r>
              <a:rPr lang="fr-CA" altLang="fr-FR" dirty="0" smtClean="0"/>
              <a:t>Images satellitaires-VIS</a:t>
            </a:r>
          </a:p>
        </p:txBody>
      </p:sp>
      <p:sp>
        <p:nvSpPr>
          <p:cNvPr id="3075" name="Espace réservé du contenu 5"/>
          <p:cNvSpPr>
            <a:spLocks noGrp="1"/>
          </p:cNvSpPr>
          <p:nvPr>
            <p:ph idx="1"/>
          </p:nvPr>
        </p:nvSpPr>
        <p:spPr>
          <a:xfrm>
            <a:off x="179388" y="980728"/>
            <a:ext cx="8713092" cy="5472608"/>
          </a:xfrm>
        </p:spPr>
        <p:txBody>
          <a:bodyPr/>
          <a:lstStyle/>
          <a:p>
            <a:pPr eaLnBrk="1" hangingPunct="1"/>
            <a:r>
              <a:rPr lang="fr-CA" altLang="fr-FR" sz="1800" b="1" dirty="0" smtClean="0">
                <a:solidFill>
                  <a:srgbClr val="CC3300"/>
                </a:solidFill>
              </a:rPr>
              <a:t>Imagerie visible (VIS) </a:t>
            </a:r>
            <a:r>
              <a:rPr lang="fr-CA" altLang="fr-FR" sz="1800" dirty="0" smtClean="0"/>
              <a:t> Image de la Terre dans  le rayonnement visible. Similaire a une photo prise avec un appareil photo. Le satellite capte la lumière visible réfléchie par les objets terrestres vus par le radiomètre dans son champ de vue. Pour les satellites, les objets sont la surface supérieure des nuages et la surface terrestre non couverte par ceux-ci. La quantité de lumière réfléchie dépend de l’albédo de la surface. Le nuages épais sont des très bons réflecteurs de nuage, donc très brillants dans les images VIS.  </a:t>
            </a:r>
          </a:p>
          <a:p>
            <a:pPr lvl="1" eaLnBrk="1" hangingPunct="1"/>
            <a:r>
              <a:rPr lang="fr-CA" altLang="fr-FR" sz="1800" dirty="0" smtClean="0"/>
              <a:t>Les satellites géostationnaires voient les hémisphères, mais pas à la verticale. Ceci peut nous donner une idée du développement vertical des nuages. L’ombre des nuages plus hauts se projette sous les nuages plus bas. Ce type d’imagerie est alors un excellent outil de localisation des orages en développement.</a:t>
            </a:r>
          </a:p>
          <a:p>
            <a:pPr lvl="1" eaLnBrk="1" hangingPunct="1"/>
            <a:r>
              <a:rPr lang="fr-FR" altLang="fr-FR" sz="1800" dirty="0"/>
              <a:t>Les images satellites </a:t>
            </a:r>
            <a:r>
              <a:rPr lang="fr-FR" altLang="fr-FR" sz="1800" b="1" dirty="0">
                <a:solidFill>
                  <a:srgbClr val="CC3300"/>
                </a:solidFill>
              </a:rPr>
              <a:t>de lumière visible </a:t>
            </a:r>
            <a:r>
              <a:rPr lang="fr-FR" altLang="fr-FR" sz="1800" b="1" dirty="0" smtClean="0">
                <a:solidFill>
                  <a:srgbClr val="CC3300"/>
                </a:solidFill>
              </a:rPr>
              <a:t>(VIS) </a:t>
            </a:r>
            <a:r>
              <a:rPr lang="fr-FR" altLang="fr-FR" sz="1800" dirty="0"/>
              <a:t>montrent tous les sommets de nuage en blanc, peu importe l’altitude. Ceci ne fonctionne que pendant le jour, ce qui rend les boucles d'animation très courtes. Aussi, la neige apparaît en blanc et peut être confondue avec les </a:t>
            </a:r>
            <a:r>
              <a:rPr lang="fr-FR" altLang="fr-FR" sz="1800" dirty="0" smtClean="0"/>
              <a:t>nuages, </a:t>
            </a:r>
            <a:r>
              <a:rPr lang="fr-FR" altLang="fr-FR" sz="1800" dirty="0"/>
              <a:t>à moins de regarder les animations des images satellites (les nuages bougent, mais la neige reste stationnaire, quoique la surface couverte diminue pendant la fonte).</a:t>
            </a:r>
            <a:endParaRPr lang="fr-FR" altLang="fr-FR" sz="1800" u="sng" dirty="0"/>
          </a:p>
          <a:p>
            <a:pPr marL="457200" lvl="1" indent="0" eaLnBrk="1" hangingPunct="1">
              <a:buNone/>
            </a:pPr>
            <a:r>
              <a:rPr lang="fr-CA" altLang="fr-FR" sz="1800" dirty="0" smtClean="0"/>
              <a:t> </a:t>
            </a:r>
          </a:p>
          <a:p>
            <a:pPr eaLnBrk="1" hangingPunct="1"/>
            <a:endParaRPr lang="fr-CA" altLang="fr-FR" sz="1800" dirty="0" smtClean="0"/>
          </a:p>
        </p:txBody>
      </p:sp>
      <p:sp>
        <p:nvSpPr>
          <p:cNvPr id="3076"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D7DA87-F8E5-4EBA-B67A-A67275C526B9}" type="slidenum">
              <a:rPr lang="fr-FR" altLang="fr-FR" smtClean="0"/>
              <a:pPr eaLnBrk="1" hangingPunct="1"/>
              <a:t>7</a:t>
            </a:fld>
            <a:endParaRPr lang="fr-FR" altLang="fr-FR" smtClean="0"/>
          </a:p>
        </p:txBody>
      </p:sp>
    </p:spTree>
    <p:extLst>
      <p:ext uri="{BB962C8B-B14F-4D97-AF65-F5344CB8AC3E}">
        <p14:creationId xmlns:p14="http://schemas.microsoft.com/office/powerpoint/2010/main" val="197039661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p:txBody>
          <a:bodyPr/>
          <a:lstStyle/>
          <a:p>
            <a:pPr eaLnBrk="1" hangingPunct="1"/>
            <a:r>
              <a:rPr lang="fr-CA" altLang="fr-FR" smtClean="0"/>
              <a:t>L’albédo de quelques surfaces terrestres</a:t>
            </a:r>
          </a:p>
        </p:txBody>
      </p:sp>
      <p:graphicFrame>
        <p:nvGraphicFramePr>
          <p:cNvPr id="3" name="Tableau 2"/>
          <p:cNvGraphicFramePr>
            <a:graphicFrameLocks noGrp="1"/>
          </p:cNvGraphicFramePr>
          <p:nvPr/>
        </p:nvGraphicFramePr>
        <p:xfrm>
          <a:off x="457200" y="2043113"/>
          <a:ext cx="8229600" cy="3475036"/>
        </p:xfrm>
        <a:graphic>
          <a:graphicData uri="http://schemas.openxmlformats.org/drawingml/2006/table">
            <a:tbl>
              <a:tblPr/>
              <a:tblGrid>
                <a:gridCol w="2057400"/>
                <a:gridCol w="2057400"/>
                <a:gridCol w="2057400"/>
                <a:gridCol w="2057400"/>
              </a:tblGrid>
              <a:tr h="365777">
                <a:tc>
                  <a:txBody>
                    <a:bodyPr/>
                    <a:lstStyle/>
                    <a:p>
                      <a:pPr algn="ctr"/>
                      <a:r>
                        <a:rPr lang="fr-CA" sz="1800" b="1" dirty="0"/>
                        <a:t>Surface</a:t>
                      </a:r>
                      <a:endParaRPr lang="fr-CA" sz="1800" dirty="0"/>
                    </a:p>
                  </a:txBody>
                  <a:tcPr marT="45709" marB="45709" anchor="ctr">
                    <a:lnL>
                      <a:noFill/>
                    </a:lnL>
                    <a:lnR>
                      <a:noFill/>
                    </a:lnR>
                    <a:lnT>
                      <a:noFill/>
                    </a:lnT>
                    <a:lnB>
                      <a:noFill/>
                    </a:lnB>
                  </a:tcPr>
                </a:tc>
                <a:tc>
                  <a:txBody>
                    <a:bodyPr/>
                    <a:lstStyle/>
                    <a:p>
                      <a:pPr algn="ctr"/>
                      <a:r>
                        <a:rPr lang="fr-CA" sz="1800" b="1"/>
                        <a:t>Albedo</a:t>
                      </a:r>
                      <a:endParaRPr lang="fr-CA" sz="1800"/>
                    </a:p>
                  </a:txBody>
                  <a:tcPr marT="45709" marB="45709" anchor="ctr">
                    <a:lnL>
                      <a:noFill/>
                    </a:lnL>
                    <a:lnR>
                      <a:noFill/>
                    </a:lnR>
                    <a:lnT>
                      <a:noFill/>
                    </a:lnT>
                    <a:lnB>
                      <a:noFill/>
                    </a:lnB>
                  </a:tcPr>
                </a:tc>
                <a:tc>
                  <a:txBody>
                    <a:bodyPr/>
                    <a:lstStyle/>
                    <a:p>
                      <a:pPr algn="ctr"/>
                      <a:r>
                        <a:rPr lang="fr-CA" sz="1800" b="1"/>
                        <a:t>Surface</a:t>
                      </a:r>
                      <a:endParaRPr lang="fr-CA" sz="1800"/>
                    </a:p>
                  </a:txBody>
                  <a:tcPr marT="45709" marB="45709" anchor="ctr">
                    <a:lnL>
                      <a:noFill/>
                    </a:lnL>
                    <a:lnR>
                      <a:noFill/>
                    </a:lnR>
                    <a:lnT>
                      <a:noFill/>
                    </a:lnT>
                    <a:lnB>
                      <a:noFill/>
                    </a:lnB>
                  </a:tcPr>
                </a:tc>
                <a:tc>
                  <a:txBody>
                    <a:bodyPr/>
                    <a:lstStyle/>
                    <a:p>
                      <a:pPr algn="ctr"/>
                      <a:r>
                        <a:rPr lang="fr-CA" sz="1800" b="1"/>
                        <a:t>Albedo</a:t>
                      </a:r>
                      <a:endParaRPr lang="fr-CA" sz="1800"/>
                    </a:p>
                  </a:txBody>
                  <a:tcPr marT="45709" marB="45709" anchor="ctr">
                    <a:lnL>
                      <a:noFill/>
                    </a:lnL>
                    <a:lnR>
                      <a:noFill/>
                    </a:lnR>
                    <a:lnT>
                      <a:noFill/>
                    </a:lnT>
                    <a:lnB>
                      <a:noFill/>
                    </a:lnB>
                  </a:tcPr>
                </a:tc>
              </a:tr>
              <a:tr h="914494">
                <a:tc>
                  <a:txBody>
                    <a:bodyPr/>
                    <a:lstStyle/>
                    <a:p>
                      <a:pPr algn="l"/>
                      <a:r>
                        <a:rPr lang="fr-CA" sz="1800" dirty="0" smtClean="0"/>
                        <a:t>Océans-lacs</a:t>
                      </a:r>
                      <a:endParaRPr lang="fr-CA" sz="1800" dirty="0"/>
                    </a:p>
                  </a:txBody>
                  <a:tcPr marT="45709" marB="45709" anchor="ctr">
                    <a:lnL>
                      <a:noFill/>
                    </a:lnL>
                    <a:lnR>
                      <a:noFill/>
                    </a:lnR>
                    <a:lnT>
                      <a:noFill/>
                    </a:lnT>
                    <a:lnB>
                      <a:noFill/>
                    </a:lnB>
                  </a:tcPr>
                </a:tc>
                <a:tc>
                  <a:txBody>
                    <a:bodyPr/>
                    <a:lstStyle/>
                    <a:p>
                      <a:pPr algn="ctr"/>
                      <a:r>
                        <a:rPr lang="fr-CA" sz="1800"/>
                        <a:t>8</a:t>
                      </a:r>
                    </a:p>
                  </a:txBody>
                  <a:tcPr marT="45709" marB="45709" anchor="ctr">
                    <a:lnL>
                      <a:noFill/>
                    </a:lnL>
                    <a:lnR>
                      <a:noFill/>
                    </a:lnR>
                    <a:lnT>
                      <a:noFill/>
                    </a:lnT>
                    <a:lnB>
                      <a:noFill/>
                    </a:lnB>
                  </a:tcPr>
                </a:tc>
                <a:tc>
                  <a:txBody>
                    <a:bodyPr/>
                    <a:lstStyle/>
                    <a:p>
                      <a:pPr algn="l"/>
                      <a:r>
                        <a:rPr lang="fr-CA" sz="1800" dirty="0"/>
                        <a:t>Nuages fins</a:t>
                      </a:r>
                    </a:p>
                  </a:txBody>
                  <a:tcPr marT="45709" marB="45709" anchor="ctr">
                    <a:lnL>
                      <a:noFill/>
                    </a:lnL>
                    <a:lnR>
                      <a:noFill/>
                    </a:lnR>
                    <a:lnT>
                      <a:noFill/>
                    </a:lnT>
                    <a:lnB>
                      <a:noFill/>
                    </a:lnB>
                  </a:tcPr>
                </a:tc>
                <a:tc>
                  <a:txBody>
                    <a:bodyPr/>
                    <a:lstStyle/>
                    <a:p>
                      <a:pPr algn="ctr"/>
                      <a:endParaRPr lang="fr-CA" sz="1800" dirty="0" smtClean="0"/>
                    </a:p>
                    <a:p>
                      <a:pPr algn="ctr"/>
                      <a:r>
                        <a:rPr lang="fr-CA" sz="1800" dirty="0" smtClean="0"/>
                        <a:t>30-40</a:t>
                      </a:r>
                    </a:p>
                    <a:p>
                      <a:pPr algn="ctr"/>
                      <a:endParaRPr lang="fr-CA" sz="1800" dirty="0"/>
                    </a:p>
                  </a:txBody>
                  <a:tcPr marT="45709" marB="45709" anchor="ctr">
                    <a:lnL>
                      <a:noFill/>
                    </a:lnL>
                    <a:lnR>
                      <a:noFill/>
                    </a:lnR>
                    <a:lnT>
                      <a:noFill/>
                    </a:lnT>
                    <a:lnB>
                      <a:noFill/>
                    </a:lnB>
                  </a:tcPr>
                </a:tc>
              </a:tr>
              <a:tr h="914494">
                <a:tc>
                  <a:txBody>
                    <a:bodyPr/>
                    <a:lstStyle/>
                    <a:p>
                      <a:pPr algn="l"/>
                      <a:r>
                        <a:rPr lang="fr-CA" sz="1800" dirty="0"/>
                        <a:t>Sols sombres</a:t>
                      </a:r>
                    </a:p>
                  </a:txBody>
                  <a:tcPr marT="45709" marB="45709" anchor="ctr">
                    <a:lnL>
                      <a:noFill/>
                    </a:lnL>
                    <a:lnR>
                      <a:noFill/>
                    </a:lnR>
                    <a:lnT>
                      <a:noFill/>
                    </a:lnT>
                    <a:lnB>
                      <a:noFill/>
                    </a:lnB>
                  </a:tcPr>
                </a:tc>
                <a:tc>
                  <a:txBody>
                    <a:bodyPr/>
                    <a:lstStyle/>
                    <a:p>
                      <a:pPr algn="ctr"/>
                      <a:r>
                        <a:rPr lang="fr-CA" sz="1800" dirty="0"/>
                        <a:t>14</a:t>
                      </a:r>
                    </a:p>
                  </a:txBody>
                  <a:tcPr marT="45709" marB="45709" anchor="ctr">
                    <a:lnL>
                      <a:noFill/>
                    </a:lnL>
                    <a:lnR>
                      <a:noFill/>
                    </a:lnR>
                    <a:lnT>
                      <a:noFill/>
                    </a:lnT>
                    <a:lnB>
                      <a:noFill/>
                    </a:lnB>
                  </a:tcPr>
                </a:tc>
                <a:tc>
                  <a:txBody>
                    <a:bodyPr/>
                    <a:lstStyle/>
                    <a:p>
                      <a:pPr algn="l"/>
                      <a:r>
                        <a:rPr lang="fr-CA" sz="1800" dirty="0"/>
                        <a:t>Nuages épais</a:t>
                      </a:r>
                    </a:p>
                  </a:txBody>
                  <a:tcPr marT="45709" marB="45709" anchor="ctr">
                    <a:lnL>
                      <a:noFill/>
                    </a:lnL>
                    <a:lnR>
                      <a:noFill/>
                    </a:lnR>
                    <a:lnT>
                      <a:noFill/>
                    </a:lnT>
                    <a:lnB>
                      <a:noFill/>
                    </a:lnB>
                  </a:tcPr>
                </a:tc>
                <a:tc>
                  <a:txBody>
                    <a:bodyPr/>
                    <a:lstStyle/>
                    <a:p>
                      <a:pPr algn="ctr"/>
                      <a:endParaRPr lang="fr-CA" sz="1800" dirty="0" smtClean="0"/>
                    </a:p>
                    <a:p>
                      <a:pPr algn="ctr"/>
                      <a:r>
                        <a:rPr lang="fr-CA" sz="1800" dirty="0" smtClean="0"/>
                        <a:t>65-90</a:t>
                      </a:r>
                    </a:p>
                    <a:p>
                      <a:pPr algn="ctr"/>
                      <a:endParaRPr lang="fr-CA" sz="1800" dirty="0"/>
                    </a:p>
                  </a:txBody>
                  <a:tcPr marT="45709" marB="45709" anchor="ctr">
                    <a:lnL>
                      <a:noFill/>
                    </a:lnL>
                    <a:lnR>
                      <a:noFill/>
                    </a:lnR>
                    <a:lnT>
                      <a:noFill/>
                    </a:lnT>
                    <a:lnB>
                      <a:noFill/>
                    </a:lnB>
                  </a:tcPr>
                </a:tc>
              </a:tr>
              <a:tr h="914494">
                <a:tc>
                  <a:txBody>
                    <a:bodyPr/>
                    <a:lstStyle/>
                    <a:p>
                      <a:pPr algn="l"/>
                      <a:r>
                        <a:rPr lang="fr-CA" sz="1800" dirty="0"/>
                        <a:t>Végétation</a:t>
                      </a:r>
                    </a:p>
                  </a:txBody>
                  <a:tcPr marT="45709" marB="45709" anchor="ctr">
                    <a:lnL>
                      <a:noFill/>
                    </a:lnL>
                    <a:lnR>
                      <a:noFill/>
                    </a:lnR>
                    <a:lnT>
                      <a:noFill/>
                    </a:lnT>
                    <a:lnB>
                      <a:noFill/>
                    </a:lnB>
                  </a:tcPr>
                </a:tc>
                <a:tc>
                  <a:txBody>
                    <a:bodyPr/>
                    <a:lstStyle/>
                    <a:p>
                      <a:pPr algn="ctr"/>
                      <a:r>
                        <a:rPr lang="fr-CA" sz="1800" dirty="0"/>
                        <a:t>15-20</a:t>
                      </a:r>
                    </a:p>
                  </a:txBody>
                  <a:tcPr marT="45709" marB="45709" anchor="ctr">
                    <a:lnL>
                      <a:noFill/>
                    </a:lnL>
                    <a:lnR>
                      <a:noFill/>
                    </a:lnR>
                    <a:lnT>
                      <a:noFill/>
                    </a:lnT>
                    <a:lnB>
                      <a:noFill/>
                    </a:lnB>
                  </a:tcPr>
                </a:tc>
                <a:tc>
                  <a:txBody>
                    <a:bodyPr/>
                    <a:lstStyle/>
                    <a:p>
                      <a:pPr algn="l"/>
                      <a:r>
                        <a:rPr lang="fr-CA" sz="1800" dirty="0"/>
                        <a:t>Neige de mer - glace</a:t>
                      </a:r>
                    </a:p>
                  </a:txBody>
                  <a:tcPr marT="45709" marB="45709" anchor="ctr">
                    <a:lnL>
                      <a:noFill/>
                    </a:lnL>
                    <a:lnR>
                      <a:noFill/>
                    </a:lnR>
                    <a:lnT>
                      <a:noFill/>
                    </a:lnT>
                    <a:lnB>
                      <a:noFill/>
                    </a:lnB>
                  </a:tcPr>
                </a:tc>
                <a:tc>
                  <a:txBody>
                    <a:bodyPr/>
                    <a:lstStyle/>
                    <a:p>
                      <a:pPr algn="ctr"/>
                      <a:endParaRPr lang="fr-CA" sz="1800" dirty="0" smtClean="0"/>
                    </a:p>
                    <a:p>
                      <a:pPr algn="ctr"/>
                      <a:r>
                        <a:rPr lang="fr-CA" sz="1800" dirty="0" smtClean="0"/>
                        <a:t>35</a:t>
                      </a:r>
                    </a:p>
                    <a:p>
                      <a:pPr algn="ctr"/>
                      <a:endParaRPr lang="fr-CA" sz="1800" dirty="0"/>
                    </a:p>
                  </a:txBody>
                  <a:tcPr marT="45709" marB="45709" anchor="ctr">
                    <a:lnL>
                      <a:noFill/>
                    </a:lnL>
                    <a:lnR>
                      <a:noFill/>
                    </a:lnR>
                    <a:lnT>
                      <a:noFill/>
                    </a:lnT>
                    <a:lnB>
                      <a:noFill/>
                    </a:lnB>
                  </a:tcPr>
                </a:tc>
              </a:tr>
              <a:tr h="365777">
                <a:tc>
                  <a:txBody>
                    <a:bodyPr/>
                    <a:lstStyle/>
                    <a:p>
                      <a:pPr algn="l"/>
                      <a:r>
                        <a:rPr lang="fr-CA" sz="1800" dirty="0" smtClean="0"/>
                        <a:t>Sable-déserts</a:t>
                      </a:r>
                      <a:endParaRPr lang="fr-CA" sz="1800" dirty="0"/>
                    </a:p>
                  </a:txBody>
                  <a:tcPr marT="45709" marB="45709" anchor="ctr">
                    <a:lnL>
                      <a:noFill/>
                    </a:lnL>
                    <a:lnR>
                      <a:noFill/>
                    </a:lnR>
                    <a:lnT>
                      <a:noFill/>
                    </a:lnT>
                    <a:lnB>
                      <a:noFill/>
                    </a:lnB>
                  </a:tcPr>
                </a:tc>
                <a:tc>
                  <a:txBody>
                    <a:bodyPr/>
                    <a:lstStyle/>
                    <a:p>
                      <a:pPr algn="ctr"/>
                      <a:r>
                        <a:rPr lang="fr-CA" sz="1800"/>
                        <a:t>27</a:t>
                      </a:r>
                    </a:p>
                  </a:txBody>
                  <a:tcPr marT="45709" marB="45709" anchor="ctr">
                    <a:lnL>
                      <a:noFill/>
                    </a:lnL>
                    <a:lnR>
                      <a:noFill/>
                    </a:lnR>
                    <a:lnT>
                      <a:noFill/>
                    </a:lnT>
                    <a:lnB>
                      <a:noFill/>
                    </a:lnB>
                  </a:tcPr>
                </a:tc>
                <a:tc>
                  <a:txBody>
                    <a:bodyPr/>
                    <a:lstStyle/>
                    <a:p>
                      <a:pPr algn="l"/>
                      <a:r>
                        <a:rPr lang="fr-CA" sz="1800" dirty="0"/>
                        <a:t>Neige</a:t>
                      </a:r>
                    </a:p>
                  </a:txBody>
                  <a:tcPr marT="45709" marB="45709" anchor="ctr">
                    <a:lnL>
                      <a:noFill/>
                    </a:lnL>
                    <a:lnR>
                      <a:noFill/>
                    </a:lnR>
                    <a:lnT>
                      <a:noFill/>
                    </a:lnT>
                    <a:lnB>
                      <a:noFill/>
                    </a:lnB>
                  </a:tcPr>
                </a:tc>
                <a:tc>
                  <a:txBody>
                    <a:bodyPr/>
                    <a:lstStyle/>
                    <a:p>
                      <a:pPr algn="ctr"/>
                      <a:r>
                        <a:rPr lang="fr-CA" sz="1800" dirty="0"/>
                        <a:t>60-80</a:t>
                      </a:r>
                    </a:p>
                  </a:txBody>
                  <a:tcPr marT="45709" marB="45709" anchor="ctr">
                    <a:lnL>
                      <a:noFill/>
                    </a:lnL>
                    <a:lnR>
                      <a:noFill/>
                    </a:lnR>
                    <a:lnT>
                      <a:noFill/>
                    </a:lnT>
                    <a:lnB>
                      <a:noFill/>
                    </a:lnB>
                  </a:tcPr>
                </a:tc>
              </a:tr>
            </a:tbl>
          </a:graphicData>
        </a:graphic>
      </p:graphicFrame>
      <p:sp>
        <p:nvSpPr>
          <p:cNvPr id="11288"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E2973-D005-4F14-83DC-3F31F1BBD769}" type="slidenum">
              <a:rPr lang="fr-FR" altLang="fr-FR" smtClean="0"/>
              <a:pPr eaLnBrk="1" hangingPunct="1"/>
              <a:t>8</a:t>
            </a:fld>
            <a:endParaRPr lang="fr-FR" altLang="fr-FR"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79925" y="3727450"/>
            <a:ext cx="1841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sz="1100"/>
          </a:p>
          <a:p>
            <a:endParaRPr lang="fr-FR" altLang="fr-FR"/>
          </a:p>
        </p:txBody>
      </p:sp>
      <p:sp>
        <p:nvSpPr>
          <p:cNvPr id="12291" name="Rectangle 3"/>
          <p:cNvSpPr>
            <a:spLocks noGrp="1" noChangeArrowheads="1"/>
          </p:cNvSpPr>
          <p:nvPr>
            <p:ph type="title"/>
          </p:nvPr>
        </p:nvSpPr>
        <p:spPr/>
        <p:txBody>
          <a:bodyPr/>
          <a:lstStyle/>
          <a:p>
            <a:pPr eaLnBrk="1" hangingPunct="1"/>
            <a:r>
              <a:rPr lang="fr-CA" altLang="fr-FR" smtClean="0"/>
              <a:t>CANAL VISIBLE</a:t>
            </a:r>
            <a:endParaRPr lang="fr-FR" altLang="fr-FR" smtClean="0"/>
          </a:p>
        </p:txBody>
      </p:sp>
      <p:sp>
        <p:nvSpPr>
          <p:cNvPr id="12292" name="Text Box 4"/>
          <p:cNvSpPr txBox="1">
            <a:spLocks noChangeArrowheads="1"/>
          </p:cNvSpPr>
          <p:nvPr/>
        </p:nvSpPr>
        <p:spPr bwMode="auto">
          <a:xfrm>
            <a:off x="34925" y="1196975"/>
            <a:ext cx="922560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buClr>
                <a:schemeClr val="tx2"/>
              </a:buClr>
              <a:buFont typeface="Wingdings" pitchFamily="2" charset="2"/>
              <a:buChar char="q"/>
            </a:pPr>
            <a:r>
              <a:rPr lang="fr-FR" altLang="fr-FR" dirty="0"/>
              <a:t> Le détecteur VIS  est sensible à la lumière solaire réfléchie.</a:t>
            </a:r>
            <a:br>
              <a:rPr lang="fr-FR" altLang="fr-FR" dirty="0"/>
            </a:br>
            <a:endParaRPr lang="fr-FR" altLang="fr-FR" dirty="0"/>
          </a:p>
          <a:p>
            <a:pPr lvl="1" eaLnBrk="1" hangingPunct="1">
              <a:buClr>
                <a:schemeClr val="tx2"/>
              </a:buClr>
              <a:buFont typeface="Wingdings" pitchFamily="2" charset="2"/>
              <a:buChar char="q"/>
            </a:pPr>
            <a:r>
              <a:rPr lang="fr-FR" altLang="fr-FR" dirty="0"/>
              <a:t> Les nuages et les surfaces terrestres réfléchissent la lumière solaire </a:t>
            </a:r>
            <a:br>
              <a:rPr lang="fr-FR" altLang="fr-FR" dirty="0"/>
            </a:br>
            <a:r>
              <a:rPr lang="fr-FR" altLang="fr-FR" dirty="0"/>
              <a:t>    qui est détectée par le canal visible du satellite.</a:t>
            </a:r>
            <a:br>
              <a:rPr lang="fr-FR" altLang="fr-FR" dirty="0"/>
            </a:br>
            <a:endParaRPr lang="fr-FR" altLang="fr-FR" dirty="0"/>
          </a:p>
          <a:p>
            <a:pPr lvl="1" eaLnBrk="1" hangingPunct="1">
              <a:buClr>
                <a:schemeClr val="tx2"/>
              </a:buClr>
              <a:buFont typeface="Wingdings" pitchFamily="2" charset="2"/>
              <a:buChar char="q"/>
            </a:pPr>
            <a:r>
              <a:rPr lang="fr-FR" altLang="fr-FR" dirty="0"/>
              <a:t> Les images sont disponibles seulement pendant le jour.</a:t>
            </a:r>
            <a:br>
              <a:rPr lang="fr-FR" altLang="fr-FR" dirty="0"/>
            </a:br>
            <a:endParaRPr lang="fr-FR" altLang="fr-FR" dirty="0"/>
          </a:p>
          <a:p>
            <a:pPr lvl="1" eaLnBrk="1" hangingPunct="1">
              <a:buClr>
                <a:schemeClr val="tx2"/>
              </a:buClr>
              <a:buFont typeface="Wingdings" pitchFamily="2" charset="2"/>
              <a:buChar char="q"/>
            </a:pPr>
            <a:r>
              <a:rPr lang="fr-FR" altLang="fr-FR" dirty="0"/>
              <a:t> Les images satellitaires visibles ressemblent à des photos en noir et blanc.</a:t>
            </a:r>
            <a:br>
              <a:rPr lang="fr-FR" altLang="fr-FR" dirty="0"/>
            </a:br>
            <a:endParaRPr lang="fr-FR" altLang="fr-FR" dirty="0"/>
          </a:p>
          <a:p>
            <a:pPr lvl="1" eaLnBrk="1" hangingPunct="1">
              <a:buClr>
                <a:schemeClr val="tx2"/>
              </a:buClr>
              <a:buFont typeface="Wingdings" pitchFamily="2" charset="2"/>
              <a:buChar char="q"/>
            </a:pPr>
            <a:r>
              <a:rPr lang="fr-FR" altLang="fr-FR" dirty="0"/>
              <a:t> Les nuages sont en </a:t>
            </a:r>
            <a:r>
              <a:rPr lang="fr-FR" altLang="fr-FR" dirty="0" smtClean="0"/>
              <a:t>général blancs, </a:t>
            </a:r>
            <a:r>
              <a:rPr lang="fr-FR" altLang="fr-FR" dirty="0"/>
              <a:t>et les surfaces terrestres </a:t>
            </a:r>
            <a:br>
              <a:rPr lang="fr-FR" altLang="fr-FR" dirty="0"/>
            </a:br>
            <a:r>
              <a:rPr lang="fr-FR" altLang="fr-FR" dirty="0"/>
              <a:t>    apparaissent en tons de gris et noir.</a:t>
            </a:r>
            <a:br>
              <a:rPr lang="fr-FR" altLang="fr-FR" dirty="0"/>
            </a:br>
            <a:r>
              <a:rPr lang="fr-FR" altLang="fr-FR" dirty="0"/>
              <a:t>    (sauf quand couvertes de neige) </a:t>
            </a:r>
          </a:p>
          <a:p>
            <a:pPr lvl="1" eaLnBrk="1" hangingPunct="1">
              <a:buClr>
                <a:schemeClr val="tx2"/>
              </a:buClr>
              <a:buFont typeface="Wingdings" pitchFamily="2" charset="2"/>
              <a:buChar char="q"/>
            </a:pPr>
            <a:endParaRPr lang="fr-FR" altLang="fr-FR" dirty="0"/>
          </a:p>
          <a:p>
            <a:pPr lvl="1" eaLnBrk="1" hangingPunct="1">
              <a:buClr>
                <a:schemeClr val="tx2"/>
              </a:buClr>
              <a:buFont typeface="Wingdings" pitchFamily="2" charset="2"/>
              <a:buChar char="q"/>
            </a:pPr>
            <a:r>
              <a:rPr lang="fr-FR" altLang="fr-FR" dirty="0"/>
              <a:t> Les images peuvent être isolées ou </a:t>
            </a:r>
            <a:r>
              <a:rPr lang="fr-FR" altLang="fr-FR" dirty="0" smtClean="0"/>
              <a:t>groupées, </a:t>
            </a:r>
            <a:r>
              <a:rPr lang="fr-FR" altLang="fr-FR" dirty="0"/>
              <a:t>formant des animations en continu.</a:t>
            </a:r>
            <a:br>
              <a:rPr lang="fr-FR" altLang="fr-FR" dirty="0"/>
            </a:br>
            <a:r>
              <a:rPr lang="fr-FR" altLang="fr-FR" dirty="0"/>
              <a:t>    Les animations aident à suivre le mouvement des systèmes météorologiques. </a:t>
            </a:r>
          </a:p>
          <a:p>
            <a:pPr lvl="1" eaLnBrk="1" hangingPunct="1"/>
            <a:r>
              <a:rPr lang="fr-FR" altLang="fr-FR" dirty="0"/>
              <a:t> </a:t>
            </a:r>
          </a:p>
        </p:txBody>
      </p:sp>
      <p:sp>
        <p:nvSpPr>
          <p:cNvPr id="12294" name="Espace réservé du numéro de diapositive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8BBB33-A16A-4B46-8699-44BD41A8414B}" type="slidenum">
              <a:rPr lang="fr-FR" altLang="fr-FR" smtClean="0"/>
              <a:pPr eaLnBrk="1" hangingPunct="1"/>
              <a:t>9</a:t>
            </a:fld>
            <a:endParaRPr lang="fr-FR" altLang="fr-FR"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8327</TotalTime>
  <Words>3181</Words>
  <Application>Microsoft Office PowerPoint</Application>
  <PresentationFormat>Affichage à l'écran (4:3)</PresentationFormat>
  <Paragraphs>438</Paragraphs>
  <Slides>58</Slides>
  <Notes>51</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Modèle par défaut</vt:lpstr>
      <vt:lpstr>TP#9-Détection à distance</vt:lpstr>
      <vt:lpstr>Règles de base de l’interprétation des images satellites</vt:lpstr>
      <vt:lpstr>Interprétation des images satellitaires</vt:lpstr>
      <vt:lpstr>Interprétation des images satellitaires</vt:lpstr>
      <vt:lpstr>Trois types d’image avec des informations complémentaires</vt:lpstr>
      <vt:lpstr>VIS - Principe de fonctionnement</vt:lpstr>
      <vt:lpstr>Images satellitaires-VIS</vt:lpstr>
      <vt:lpstr>L’albédo de quelques surfaces terrestres</vt:lpstr>
      <vt:lpstr>CANAL VISIBLE</vt:lpstr>
      <vt:lpstr>Images VIS</vt:lpstr>
      <vt:lpstr>Légendes et étiquettes</vt:lpstr>
      <vt:lpstr>Question 9.1</vt:lpstr>
      <vt:lpstr>Présentation PowerPoint</vt:lpstr>
      <vt:lpstr>Reconnaissance des caractéristiques de la surface dans les images visibles</vt:lpstr>
      <vt:lpstr>Déserts et forêts</vt:lpstr>
      <vt:lpstr>La neige</vt:lpstr>
      <vt:lpstr>La fumée</vt:lpstr>
      <vt:lpstr>Le brouillard</vt:lpstr>
      <vt:lpstr>Lacs et rivières</vt:lpstr>
      <vt:lpstr>Océans et régions côtières</vt:lpstr>
      <vt:lpstr>Nuages et tempêtes</vt:lpstr>
      <vt:lpstr>Question 9.2 </vt:lpstr>
      <vt:lpstr>IR - Principe de fonctionnement</vt:lpstr>
      <vt:lpstr>Image inversée</vt:lpstr>
      <vt:lpstr>Images satellitaires</vt:lpstr>
      <vt:lpstr>Images dans l’infrarouge</vt:lpstr>
      <vt:lpstr>Images IR</vt:lpstr>
      <vt:lpstr>Images infrarouge</vt:lpstr>
      <vt:lpstr>IR : légendes et étiquettes</vt:lpstr>
      <vt:lpstr>IR analyse NCEP</vt:lpstr>
      <vt:lpstr>Animations</vt:lpstr>
      <vt:lpstr>Ambigüités</vt:lpstr>
      <vt:lpstr>IR : les orages</vt:lpstr>
      <vt:lpstr>Question 9.3 </vt:lpstr>
      <vt:lpstr>Question 9.3</vt:lpstr>
      <vt:lpstr>Exercice 9.4</vt:lpstr>
      <vt:lpstr>Exercice 9.4</vt:lpstr>
      <vt:lpstr>Exercice 9.5</vt:lpstr>
      <vt:lpstr>WV - Principe de fonctionnement</vt:lpstr>
      <vt:lpstr>CANAL WV</vt:lpstr>
      <vt:lpstr>Interprétation de l’imagerie WV</vt:lpstr>
      <vt:lpstr>Images satellitaires</vt:lpstr>
      <vt:lpstr>Interprétation de l’imagerie WV</vt:lpstr>
      <vt:lpstr>Attention : les images WV ne donnent pas l’humidité dans la basse troposphère!</vt:lpstr>
      <vt:lpstr>Exercice 9.6</vt:lpstr>
      <vt:lpstr>Exercice 9.6 -réponses</vt:lpstr>
      <vt:lpstr>Exercice 9.7</vt:lpstr>
      <vt:lpstr>Exercice 9.7 Analyse</vt:lpstr>
      <vt:lpstr>Exercice 9.7  Analyse</vt:lpstr>
      <vt:lpstr>Exercice 9.7 Analyse</vt:lpstr>
      <vt:lpstr>Exercice 9.8</vt:lpstr>
      <vt:lpstr>Exercice 9.8</vt:lpstr>
      <vt:lpstr>Exercice 9.8</vt:lpstr>
      <vt:lpstr>Exercice 9.8</vt:lpstr>
      <vt:lpstr>Exercice 9.8</vt:lpstr>
      <vt:lpstr>Résumé</vt:lpstr>
      <vt:lpstr>Résumé</vt:lpstr>
      <vt:lpstr>Pour apprendre tout seul</vt:lpstr>
    </vt:vector>
  </TitlesOfParts>
  <Company>UQAM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Détection à distance</dc:title>
  <dc:creator>eva</dc:creator>
  <cp:lastModifiedBy>eva</cp:lastModifiedBy>
  <cp:revision>158</cp:revision>
  <dcterms:created xsi:type="dcterms:W3CDTF">2007-03-12T13:41:36Z</dcterms:created>
  <dcterms:modified xsi:type="dcterms:W3CDTF">2018-03-18T12:25:14Z</dcterms:modified>
</cp:coreProperties>
</file>