
<file path=[Content_Types].xml><?xml version="1.0" encoding="utf-8"?>
<Types xmlns="http://schemas.openxmlformats.org/package/2006/content-types">
  <Default Extension="png" ContentType="image/png"/>
  <Default Extension="jpeg" ContentType="image/jpeg"/>
  <Default Extension="wmf" ContentType="image/x-wmf"/>
  <Default Extension="xls" ContentType="application/vnd.ms-excel"/>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256" r:id="rId2"/>
    <p:sldId id="408" r:id="rId3"/>
    <p:sldId id="454" r:id="rId4"/>
    <p:sldId id="257" r:id="rId5"/>
    <p:sldId id="258" r:id="rId6"/>
    <p:sldId id="259" r:id="rId7"/>
    <p:sldId id="344" r:id="rId8"/>
    <p:sldId id="261" r:id="rId9"/>
    <p:sldId id="262" r:id="rId10"/>
    <p:sldId id="345" r:id="rId11"/>
    <p:sldId id="347" r:id="rId12"/>
    <p:sldId id="263" r:id="rId13"/>
    <p:sldId id="264" r:id="rId14"/>
    <p:sldId id="265" r:id="rId15"/>
    <p:sldId id="363" r:id="rId16"/>
    <p:sldId id="364" r:id="rId17"/>
    <p:sldId id="438" r:id="rId18"/>
    <p:sldId id="439" r:id="rId19"/>
    <p:sldId id="348" r:id="rId20"/>
    <p:sldId id="349" r:id="rId21"/>
    <p:sldId id="272" r:id="rId22"/>
    <p:sldId id="271" r:id="rId23"/>
    <p:sldId id="273" r:id="rId24"/>
    <p:sldId id="366" r:id="rId25"/>
    <p:sldId id="274" r:id="rId26"/>
    <p:sldId id="369" r:id="rId27"/>
    <p:sldId id="368" r:id="rId28"/>
    <p:sldId id="367" r:id="rId29"/>
    <p:sldId id="275" r:id="rId30"/>
    <p:sldId id="370" r:id="rId31"/>
    <p:sldId id="371" r:id="rId32"/>
    <p:sldId id="372" r:id="rId33"/>
    <p:sldId id="276" r:id="rId34"/>
    <p:sldId id="277" r:id="rId35"/>
    <p:sldId id="278" r:id="rId36"/>
    <p:sldId id="279" r:id="rId37"/>
    <p:sldId id="285" r:id="rId38"/>
    <p:sldId id="280" r:id="rId39"/>
    <p:sldId id="281" r:id="rId40"/>
    <p:sldId id="282" r:id="rId41"/>
    <p:sldId id="283" r:id="rId42"/>
    <p:sldId id="286" r:id="rId43"/>
    <p:sldId id="291" r:id="rId44"/>
    <p:sldId id="297" r:id="rId45"/>
    <p:sldId id="292" r:id="rId46"/>
    <p:sldId id="293" r:id="rId47"/>
    <p:sldId id="359" r:id="rId48"/>
    <p:sldId id="360" r:id="rId49"/>
    <p:sldId id="294" r:id="rId50"/>
    <p:sldId id="361" r:id="rId51"/>
    <p:sldId id="295" r:id="rId52"/>
    <p:sldId id="299" r:id="rId53"/>
    <p:sldId id="300" r:id="rId54"/>
    <p:sldId id="301" r:id="rId55"/>
    <p:sldId id="399" r:id="rId56"/>
    <p:sldId id="308" r:id="rId57"/>
    <p:sldId id="309" r:id="rId58"/>
    <p:sldId id="356" r:id="rId59"/>
    <p:sldId id="401" r:id="rId60"/>
    <p:sldId id="400" r:id="rId61"/>
    <p:sldId id="386" r:id="rId62"/>
    <p:sldId id="403" r:id="rId63"/>
    <p:sldId id="404" r:id="rId64"/>
    <p:sldId id="405" r:id="rId65"/>
    <p:sldId id="440" r:id="rId66"/>
    <p:sldId id="358" r:id="rId67"/>
    <p:sldId id="377" r:id="rId68"/>
    <p:sldId id="374" r:id="rId69"/>
    <p:sldId id="303" r:id="rId70"/>
    <p:sldId id="305" r:id="rId71"/>
    <p:sldId id="375" r:id="rId72"/>
    <p:sldId id="376" r:id="rId73"/>
    <p:sldId id="316" r:id="rId74"/>
    <p:sldId id="317" r:id="rId75"/>
    <p:sldId id="318" r:id="rId76"/>
    <p:sldId id="444" r:id="rId77"/>
    <p:sldId id="319" r:id="rId78"/>
    <p:sldId id="320" r:id="rId79"/>
    <p:sldId id="321" r:id="rId80"/>
    <p:sldId id="322" r:id="rId81"/>
    <p:sldId id="323" r:id="rId82"/>
    <p:sldId id="324" r:id="rId83"/>
    <p:sldId id="325" r:id="rId84"/>
    <p:sldId id="326" r:id="rId85"/>
    <p:sldId id="436" r:id="rId86"/>
    <p:sldId id="435" r:id="rId87"/>
    <p:sldId id="331" r:id="rId88"/>
    <p:sldId id="328" r:id="rId89"/>
    <p:sldId id="329" r:id="rId90"/>
    <p:sldId id="330" r:id="rId91"/>
    <p:sldId id="332" r:id="rId92"/>
    <p:sldId id="333" r:id="rId93"/>
    <p:sldId id="334" r:id="rId94"/>
    <p:sldId id="335" r:id="rId95"/>
    <p:sldId id="336" r:id="rId96"/>
    <p:sldId id="337" r:id="rId97"/>
    <p:sldId id="338" r:id="rId98"/>
    <p:sldId id="339" r:id="rId99"/>
    <p:sldId id="340" r:id="rId100"/>
    <p:sldId id="341" r:id="rId101"/>
    <p:sldId id="445" r:id="rId10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423" autoAdjust="0"/>
  </p:normalViewPr>
  <p:slideViewPr>
    <p:cSldViewPr>
      <p:cViewPr varScale="1">
        <p:scale>
          <a:sx n="61" d="100"/>
          <a:sy n="61" d="100"/>
        </p:scale>
        <p:origin x="-75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04A06F-5EE0-4F85-B299-2B2B7106DFB0}" type="datetimeFigureOut">
              <a:rPr lang="fr-CA" smtClean="0"/>
              <a:t>2018-04-07</a:t>
            </a:fld>
            <a:endParaRPr lang="fr-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02190E-910C-4498-8C6E-9B1799C2C55D}" type="slidenum">
              <a:rPr lang="fr-CA" smtClean="0"/>
              <a:t>‹N°›</a:t>
            </a:fld>
            <a:endParaRPr lang="fr-CA"/>
          </a:p>
        </p:txBody>
      </p:sp>
    </p:spTree>
    <p:extLst>
      <p:ext uri="{BB962C8B-B14F-4D97-AF65-F5344CB8AC3E}">
        <p14:creationId xmlns:p14="http://schemas.microsoft.com/office/powerpoint/2010/main" val="1965267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02190E-910C-4498-8C6E-9B1799C2C55D}" type="slidenum">
              <a:rPr lang="fr-CA" smtClean="0"/>
              <a:t>2</a:t>
            </a:fld>
            <a:endParaRPr lang="fr-CA"/>
          </a:p>
        </p:txBody>
      </p:sp>
    </p:spTree>
    <p:extLst>
      <p:ext uri="{BB962C8B-B14F-4D97-AF65-F5344CB8AC3E}">
        <p14:creationId xmlns:p14="http://schemas.microsoft.com/office/powerpoint/2010/main" val="661773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02190E-910C-4498-8C6E-9B1799C2C55D}" type="slidenum">
              <a:rPr lang="fr-CA" smtClean="0"/>
              <a:t>97</a:t>
            </a:fld>
            <a:endParaRPr lang="fr-CA"/>
          </a:p>
        </p:txBody>
      </p:sp>
    </p:spTree>
    <p:extLst>
      <p:ext uri="{BB962C8B-B14F-4D97-AF65-F5344CB8AC3E}">
        <p14:creationId xmlns:p14="http://schemas.microsoft.com/office/powerpoint/2010/main" val="2178071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 </a:t>
            </a:r>
            <a:endParaRPr lang="fr-FR" dirty="0"/>
          </a:p>
        </p:txBody>
      </p:sp>
      <p:sp>
        <p:nvSpPr>
          <p:cNvPr id="4" name="Espace réservé du numéro de diapositive 3"/>
          <p:cNvSpPr>
            <a:spLocks noGrp="1"/>
          </p:cNvSpPr>
          <p:nvPr>
            <p:ph type="sldNum" sz="quarter" idx="10"/>
          </p:nvPr>
        </p:nvSpPr>
        <p:spPr/>
        <p:txBody>
          <a:bodyPr/>
          <a:lstStyle/>
          <a:p>
            <a:fld id="{1C02190E-910C-4498-8C6E-9B1799C2C55D}" type="slidenum">
              <a:rPr lang="fr-CA" smtClean="0"/>
              <a:t>98</a:t>
            </a:fld>
            <a:endParaRPr lang="fr-CA"/>
          </a:p>
        </p:txBody>
      </p:sp>
    </p:spTree>
    <p:extLst>
      <p:ext uri="{BB962C8B-B14F-4D97-AF65-F5344CB8AC3E}">
        <p14:creationId xmlns:p14="http://schemas.microsoft.com/office/powerpoint/2010/main" val="1217242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02190E-910C-4498-8C6E-9B1799C2C55D}" type="slidenum">
              <a:rPr lang="fr-CA" smtClean="0"/>
              <a:t>100</a:t>
            </a:fld>
            <a:endParaRPr lang="fr-CA"/>
          </a:p>
        </p:txBody>
      </p:sp>
    </p:spTree>
    <p:extLst>
      <p:ext uri="{BB962C8B-B14F-4D97-AF65-F5344CB8AC3E}">
        <p14:creationId xmlns:p14="http://schemas.microsoft.com/office/powerpoint/2010/main" val="4114322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1C02190E-910C-4498-8C6E-9B1799C2C55D}" type="slidenum">
              <a:rPr lang="fr-CA" smtClean="0"/>
              <a:t>66</a:t>
            </a:fld>
            <a:endParaRPr lang="fr-CA"/>
          </a:p>
        </p:txBody>
      </p:sp>
    </p:spTree>
    <p:extLst>
      <p:ext uri="{BB962C8B-B14F-4D97-AF65-F5344CB8AC3E}">
        <p14:creationId xmlns:p14="http://schemas.microsoft.com/office/powerpoint/2010/main" val="3055300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02190E-910C-4498-8C6E-9B1799C2C55D}" type="slidenum">
              <a:rPr lang="fr-CA" smtClean="0"/>
              <a:t>90</a:t>
            </a:fld>
            <a:endParaRPr lang="fr-CA"/>
          </a:p>
        </p:txBody>
      </p:sp>
    </p:spTree>
    <p:extLst>
      <p:ext uri="{BB962C8B-B14F-4D97-AF65-F5344CB8AC3E}">
        <p14:creationId xmlns:p14="http://schemas.microsoft.com/office/powerpoint/2010/main" val="1619498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02190E-910C-4498-8C6E-9B1799C2C55D}" type="slidenum">
              <a:rPr lang="fr-CA" smtClean="0"/>
              <a:t>91</a:t>
            </a:fld>
            <a:endParaRPr lang="fr-CA"/>
          </a:p>
        </p:txBody>
      </p:sp>
    </p:spTree>
    <p:extLst>
      <p:ext uri="{BB962C8B-B14F-4D97-AF65-F5344CB8AC3E}">
        <p14:creationId xmlns:p14="http://schemas.microsoft.com/office/powerpoint/2010/main" val="3023144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02190E-910C-4498-8C6E-9B1799C2C55D}" type="slidenum">
              <a:rPr lang="fr-CA" smtClean="0"/>
              <a:t>92</a:t>
            </a:fld>
            <a:endParaRPr lang="fr-CA"/>
          </a:p>
        </p:txBody>
      </p:sp>
    </p:spTree>
    <p:extLst>
      <p:ext uri="{BB962C8B-B14F-4D97-AF65-F5344CB8AC3E}">
        <p14:creationId xmlns:p14="http://schemas.microsoft.com/office/powerpoint/2010/main" val="929497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02190E-910C-4498-8C6E-9B1799C2C55D}" type="slidenum">
              <a:rPr lang="fr-CA" smtClean="0"/>
              <a:t>93</a:t>
            </a:fld>
            <a:endParaRPr lang="fr-CA"/>
          </a:p>
        </p:txBody>
      </p:sp>
    </p:spTree>
    <p:extLst>
      <p:ext uri="{BB962C8B-B14F-4D97-AF65-F5344CB8AC3E}">
        <p14:creationId xmlns:p14="http://schemas.microsoft.com/office/powerpoint/2010/main" val="1223890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02190E-910C-4498-8C6E-9B1799C2C55D}" type="slidenum">
              <a:rPr lang="fr-CA" smtClean="0"/>
              <a:t>94</a:t>
            </a:fld>
            <a:endParaRPr lang="fr-CA"/>
          </a:p>
        </p:txBody>
      </p:sp>
    </p:spTree>
    <p:extLst>
      <p:ext uri="{BB962C8B-B14F-4D97-AF65-F5344CB8AC3E}">
        <p14:creationId xmlns:p14="http://schemas.microsoft.com/office/powerpoint/2010/main" val="605093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02190E-910C-4498-8C6E-9B1799C2C55D}" type="slidenum">
              <a:rPr lang="fr-CA" smtClean="0"/>
              <a:t>95</a:t>
            </a:fld>
            <a:endParaRPr lang="fr-CA"/>
          </a:p>
        </p:txBody>
      </p:sp>
    </p:spTree>
    <p:extLst>
      <p:ext uri="{BB962C8B-B14F-4D97-AF65-F5344CB8AC3E}">
        <p14:creationId xmlns:p14="http://schemas.microsoft.com/office/powerpoint/2010/main" val="1450876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02190E-910C-4498-8C6E-9B1799C2C55D}" type="slidenum">
              <a:rPr lang="fr-CA" smtClean="0"/>
              <a:t>96</a:t>
            </a:fld>
            <a:endParaRPr lang="fr-CA"/>
          </a:p>
        </p:txBody>
      </p:sp>
    </p:spTree>
    <p:extLst>
      <p:ext uri="{BB962C8B-B14F-4D97-AF65-F5344CB8AC3E}">
        <p14:creationId xmlns:p14="http://schemas.microsoft.com/office/powerpoint/2010/main" val="2902305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e la date 3"/>
          <p:cNvSpPr>
            <a:spLocks noGrp="1"/>
          </p:cNvSpPr>
          <p:nvPr>
            <p:ph type="dt" sz="half" idx="10"/>
          </p:nvPr>
        </p:nvSpPr>
        <p:spPr/>
        <p:txBody>
          <a:bodyPr/>
          <a:lstStyle/>
          <a:p>
            <a:fld id="{74087D42-8BA1-4070-98A9-652BE771D18E}" type="datetime1">
              <a:rPr lang="fr-CA" smtClean="0"/>
              <a:t>2018-04-07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25CFFA6-9D08-4851-9BDD-E1DB94374450}" type="slidenum">
              <a:rPr lang="fr-CA" smtClean="0"/>
              <a:t>‹N°›</a:t>
            </a:fld>
            <a:endParaRPr lang="fr-CA"/>
          </a:p>
        </p:txBody>
      </p:sp>
    </p:spTree>
    <p:extLst>
      <p:ext uri="{BB962C8B-B14F-4D97-AF65-F5344CB8AC3E}">
        <p14:creationId xmlns:p14="http://schemas.microsoft.com/office/powerpoint/2010/main" val="896177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98205327-D433-4555-9F9A-2653319545A4}" type="datetime1">
              <a:rPr lang="fr-CA" smtClean="0"/>
              <a:t>2018-04-07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25CFFA6-9D08-4851-9BDD-E1DB94374450}" type="slidenum">
              <a:rPr lang="fr-CA" smtClean="0"/>
              <a:t>‹N°›</a:t>
            </a:fld>
            <a:endParaRPr lang="fr-CA"/>
          </a:p>
        </p:txBody>
      </p:sp>
    </p:spTree>
    <p:extLst>
      <p:ext uri="{BB962C8B-B14F-4D97-AF65-F5344CB8AC3E}">
        <p14:creationId xmlns:p14="http://schemas.microsoft.com/office/powerpoint/2010/main" val="3947464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82834AE2-246B-4ED2-B227-0737A6E7B0EA}" type="datetime1">
              <a:rPr lang="fr-CA" smtClean="0"/>
              <a:t>2018-04-07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25CFFA6-9D08-4851-9BDD-E1DB94374450}" type="slidenum">
              <a:rPr lang="fr-CA" smtClean="0"/>
              <a:t>‹N°›</a:t>
            </a:fld>
            <a:endParaRPr lang="fr-CA"/>
          </a:p>
        </p:txBody>
      </p:sp>
    </p:spTree>
    <p:extLst>
      <p:ext uri="{BB962C8B-B14F-4D97-AF65-F5344CB8AC3E}">
        <p14:creationId xmlns:p14="http://schemas.microsoft.com/office/powerpoint/2010/main" val="174323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E9C9A7EA-C644-4C8F-83DB-38ED134F709C}" type="datetime1">
              <a:rPr lang="fr-CA" smtClean="0"/>
              <a:t>2018-04-07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25CFFA6-9D08-4851-9BDD-E1DB94374450}" type="slidenum">
              <a:rPr lang="fr-CA" smtClean="0"/>
              <a:t>‹N°›</a:t>
            </a:fld>
            <a:endParaRPr lang="fr-CA"/>
          </a:p>
        </p:txBody>
      </p:sp>
    </p:spTree>
    <p:extLst>
      <p:ext uri="{BB962C8B-B14F-4D97-AF65-F5344CB8AC3E}">
        <p14:creationId xmlns:p14="http://schemas.microsoft.com/office/powerpoint/2010/main" val="2959120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B7FB4BE-17B2-4D00-96D4-CBD4AA579D39}" type="datetime1">
              <a:rPr lang="fr-CA" smtClean="0"/>
              <a:t>2018-04-07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25CFFA6-9D08-4851-9BDD-E1DB94374450}" type="slidenum">
              <a:rPr lang="fr-CA" smtClean="0"/>
              <a:t>‹N°›</a:t>
            </a:fld>
            <a:endParaRPr lang="fr-CA"/>
          </a:p>
        </p:txBody>
      </p:sp>
    </p:spTree>
    <p:extLst>
      <p:ext uri="{BB962C8B-B14F-4D97-AF65-F5344CB8AC3E}">
        <p14:creationId xmlns:p14="http://schemas.microsoft.com/office/powerpoint/2010/main" val="9488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fld id="{DE1B948A-9F1B-46CF-B17D-B6EEC03DBD28}" type="datetime1">
              <a:rPr lang="fr-CA" smtClean="0"/>
              <a:t>2018-04-07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25CFFA6-9D08-4851-9BDD-E1DB94374450}" type="slidenum">
              <a:rPr lang="fr-CA" smtClean="0"/>
              <a:t>‹N°›</a:t>
            </a:fld>
            <a:endParaRPr lang="fr-CA"/>
          </a:p>
        </p:txBody>
      </p:sp>
    </p:spTree>
    <p:extLst>
      <p:ext uri="{BB962C8B-B14F-4D97-AF65-F5344CB8AC3E}">
        <p14:creationId xmlns:p14="http://schemas.microsoft.com/office/powerpoint/2010/main" val="4176880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p>
            <a:fld id="{76A25143-1491-4D01-9696-1DEDB96619C4}" type="datetime1">
              <a:rPr lang="fr-CA" smtClean="0"/>
              <a:t>2018-04-07</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B25CFFA6-9D08-4851-9BDD-E1DB94374450}" type="slidenum">
              <a:rPr lang="fr-CA" smtClean="0"/>
              <a:t>‹N°›</a:t>
            </a:fld>
            <a:endParaRPr lang="fr-CA"/>
          </a:p>
        </p:txBody>
      </p:sp>
    </p:spTree>
    <p:extLst>
      <p:ext uri="{BB962C8B-B14F-4D97-AF65-F5344CB8AC3E}">
        <p14:creationId xmlns:p14="http://schemas.microsoft.com/office/powerpoint/2010/main" val="3453026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FCD04329-7B80-4211-A8E1-14ECC25114B1}" type="datetime1">
              <a:rPr lang="fr-CA" smtClean="0"/>
              <a:t>2018-04-07</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B25CFFA6-9D08-4851-9BDD-E1DB94374450}" type="slidenum">
              <a:rPr lang="fr-CA" smtClean="0"/>
              <a:t>‹N°›</a:t>
            </a:fld>
            <a:endParaRPr lang="fr-CA"/>
          </a:p>
        </p:txBody>
      </p:sp>
    </p:spTree>
    <p:extLst>
      <p:ext uri="{BB962C8B-B14F-4D97-AF65-F5344CB8AC3E}">
        <p14:creationId xmlns:p14="http://schemas.microsoft.com/office/powerpoint/2010/main" val="2510928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8A272F5-177B-4022-B8DE-167159414B41}" type="datetime1">
              <a:rPr lang="fr-CA" smtClean="0"/>
              <a:t>2018-04-07</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‹N°›</a:t>
            </a:fld>
            <a:endParaRPr lang="fr-CA"/>
          </a:p>
        </p:txBody>
      </p:sp>
    </p:spTree>
    <p:extLst>
      <p:ext uri="{BB962C8B-B14F-4D97-AF65-F5344CB8AC3E}">
        <p14:creationId xmlns:p14="http://schemas.microsoft.com/office/powerpoint/2010/main" val="1070826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EAE0ECE-80D6-4208-8F77-6D658EE7395C}" type="datetime1">
              <a:rPr lang="fr-CA" smtClean="0"/>
              <a:t>2018-04-07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25CFFA6-9D08-4851-9BDD-E1DB94374450}" type="slidenum">
              <a:rPr lang="fr-CA" smtClean="0"/>
              <a:t>‹N°›</a:t>
            </a:fld>
            <a:endParaRPr lang="fr-CA"/>
          </a:p>
        </p:txBody>
      </p:sp>
    </p:spTree>
    <p:extLst>
      <p:ext uri="{BB962C8B-B14F-4D97-AF65-F5344CB8AC3E}">
        <p14:creationId xmlns:p14="http://schemas.microsoft.com/office/powerpoint/2010/main" val="4231920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F4AB89B-BEAA-476B-9FC6-B16C3B0F1B5D}" type="datetime1">
              <a:rPr lang="fr-CA" smtClean="0"/>
              <a:t>2018-04-07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25CFFA6-9D08-4851-9BDD-E1DB94374450}" type="slidenum">
              <a:rPr lang="fr-CA" smtClean="0"/>
              <a:t>‹N°›</a:t>
            </a:fld>
            <a:endParaRPr lang="fr-CA"/>
          </a:p>
        </p:txBody>
      </p:sp>
    </p:spTree>
    <p:extLst>
      <p:ext uri="{BB962C8B-B14F-4D97-AF65-F5344CB8AC3E}">
        <p14:creationId xmlns:p14="http://schemas.microsoft.com/office/powerpoint/2010/main" val="251580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052566-DE42-4020-8D69-10A756F23481}" type="datetime1">
              <a:rPr lang="fr-CA" smtClean="0"/>
              <a:t>2018-04-07</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CFFA6-9D08-4851-9BDD-E1DB94374450}" type="slidenum">
              <a:rPr lang="fr-CA" smtClean="0"/>
              <a:t>‹N°›</a:t>
            </a:fld>
            <a:endParaRPr lang="fr-CA"/>
          </a:p>
        </p:txBody>
      </p:sp>
    </p:spTree>
    <p:extLst>
      <p:ext uri="{BB962C8B-B14F-4D97-AF65-F5344CB8AC3E}">
        <p14:creationId xmlns:p14="http://schemas.microsoft.com/office/powerpoint/2010/main" val="3248970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0.gif"/><Relationship Id="rId4" Type="http://schemas.openxmlformats.org/officeDocument/2006/relationships/image" Target="../media/image16.gif"/></Relationships>
</file>

<file path=ppt/slides/_rels/slide101.xml.rels><?xml version="1.0" encoding="UTF-8" standalone="yes"?>
<Relationships xmlns="http://schemas.openxmlformats.org/package/2006/relationships"><Relationship Id="rId3" Type="http://schemas.openxmlformats.org/officeDocument/2006/relationships/hyperlink" Target="http://www.unidata.ucar.edu/" TargetMode="External"/><Relationship Id="rId2" Type="http://schemas.openxmlformats.org/officeDocument/2006/relationships/hyperlink" Target="http://www.comet.ucar.edu/resources/cases/index.htm" TargetMode="External"/><Relationship Id="rId1" Type="http://schemas.openxmlformats.org/officeDocument/2006/relationships/slideLayout" Target="../slideLayouts/slideLayout7.xml"/><Relationship Id="rId6" Type="http://schemas.openxmlformats.org/officeDocument/2006/relationships/hyperlink" Target="http://www.atmos.uwyo.edu/~geerts/atsc2000/lab/synlab/" TargetMode="External"/><Relationship Id="rId5" Type="http://schemas.openxmlformats.org/officeDocument/2006/relationships/hyperlink" Target="mailto:mcmurdie@atmos.washington.edu" TargetMode="External"/><Relationship Id="rId4" Type="http://schemas.openxmlformats.org/officeDocument/2006/relationships/hyperlink" Target="http://www.nsf.gov/"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gif"/></Relationships>
</file>

<file path=ppt/slides/_rels/slide6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0.gif"/><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26.gif"/></Relationships>
</file>

<file path=ppt/slides/_rels/slide62.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9.gif"/></Relationships>
</file>

<file path=ppt/slides/_rels/slide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hyperlink" Target="http://www.atmos.uwyo.edu/~geerts/atsc2000/lab/synlab/anim_ps_mslp.gif"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5.w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3.gif"/></Relationships>
</file>

<file path=ppt/slides/_rels/slide95.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96.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www.atmos.uwyo.edu/~geerts/atsc2000/lab/synlab/18z_radar.gif"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98.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59.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CA" dirty="0" smtClean="0"/>
              <a:t>TP#12</a:t>
            </a:r>
            <a:endParaRPr lang="fr-CA" dirty="0"/>
          </a:p>
        </p:txBody>
      </p:sp>
      <p:sp>
        <p:nvSpPr>
          <p:cNvPr id="3" name="Sous-titre 2"/>
          <p:cNvSpPr>
            <a:spLocks noGrp="1"/>
          </p:cNvSpPr>
          <p:nvPr>
            <p:ph type="subTitle" idx="1"/>
          </p:nvPr>
        </p:nvSpPr>
        <p:spPr/>
        <p:txBody>
          <a:bodyPr/>
          <a:lstStyle/>
          <a:p>
            <a:r>
              <a:rPr lang="fr-CA" dirty="0" smtClean="0"/>
              <a:t>Les cyclones extratropicaux</a:t>
            </a:r>
            <a:endParaRPr lang="fr-CA" dirty="0"/>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1</a:t>
            </a:fld>
            <a:endParaRPr lang="fr-CA"/>
          </a:p>
        </p:txBody>
      </p:sp>
    </p:spTree>
    <p:extLst>
      <p:ext uri="{BB962C8B-B14F-4D97-AF65-F5344CB8AC3E}">
        <p14:creationId xmlns:p14="http://schemas.microsoft.com/office/powerpoint/2010/main" val="40967939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situation le 17 octobre ~ 00Z</a:t>
            </a:r>
            <a:br>
              <a:rPr lang="fr-CA" dirty="0" smtClean="0"/>
            </a:br>
            <a:r>
              <a:rPr lang="fr-CA" dirty="0" smtClean="0"/>
              <a:t>exercice </a:t>
            </a:r>
            <a:r>
              <a:rPr lang="fr-CA" dirty="0" smtClean="0"/>
              <a:t>12.2 </a:t>
            </a:r>
            <a:r>
              <a:rPr lang="fr-CA" dirty="0" smtClean="0"/>
              <a:t>– 1. </a:t>
            </a:r>
            <a:endParaRPr lang="fr-CA" dirty="0"/>
          </a:p>
        </p:txBody>
      </p:sp>
      <p:sp>
        <p:nvSpPr>
          <p:cNvPr id="3" name="Espace réservé du texte 2"/>
          <p:cNvSpPr>
            <a:spLocks noGrp="1"/>
          </p:cNvSpPr>
          <p:nvPr>
            <p:ph type="body" idx="1"/>
          </p:nvPr>
        </p:nvSpPr>
        <p:spPr>
          <a:xfrm>
            <a:off x="722313" y="1700809"/>
            <a:ext cx="7772400" cy="2706092"/>
          </a:xfrm>
        </p:spPr>
        <p:txBody>
          <a:bodyPr>
            <a:normAutofit/>
          </a:bodyPr>
          <a:lstStyle/>
          <a:p>
            <a:r>
              <a:rPr lang="fr-CA" dirty="0" smtClean="0"/>
              <a:t>Image satellitaire IR - 00:15Z</a:t>
            </a:r>
          </a:p>
          <a:p>
            <a:r>
              <a:rPr lang="fr-CA" dirty="0" smtClean="0"/>
              <a:t>Image radar – 00:10Z</a:t>
            </a:r>
          </a:p>
          <a:p>
            <a:r>
              <a:rPr lang="fr-CA" dirty="0" smtClean="0"/>
              <a:t>Température – 00:00</a:t>
            </a:r>
          </a:p>
          <a:p>
            <a:r>
              <a:rPr lang="fr-CA" dirty="0" smtClean="0"/>
              <a:t>Les vents à 10 m – 00:00Z</a:t>
            </a:r>
          </a:p>
          <a:p>
            <a:r>
              <a:rPr lang="fr-CA" dirty="0" smtClean="0"/>
              <a:t>La pression au niveau moyen de la mer – 00:00</a:t>
            </a:r>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10</a:t>
            </a:fld>
            <a:endParaRPr lang="fr-CA"/>
          </a:p>
        </p:txBody>
      </p:sp>
    </p:spTree>
    <p:extLst>
      <p:ext uri="{BB962C8B-B14F-4D97-AF65-F5344CB8AC3E}">
        <p14:creationId xmlns:p14="http://schemas.microsoft.com/office/powerpoint/2010/main" val="412723120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923330"/>
          </a:xfrm>
          <a:prstGeom prst="rect">
            <a:avLst/>
          </a:prstGeom>
        </p:spPr>
        <p:txBody>
          <a:bodyPr wrap="square">
            <a:spAutoFit/>
          </a:bodyPr>
          <a:lstStyle/>
          <a:p>
            <a:r>
              <a:rPr lang="fr-FR" dirty="0" smtClean="0"/>
              <a:t>- Pourquoi </a:t>
            </a:r>
            <a:r>
              <a:rPr lang="fr-FR" dirty="0"/>
              <a:t>il y </a:t>
            </a:r>
            <a:r>
              <a:rPr lang="fr-FR" dirty="0" err="1"/>
              <a:t>a-t-il</a:t>
            </a:r>
            <a:r>
              <a:rPr lang="fr-FR" dirty="0"/>
              <a:t> si peu de précipitations sur le front froid initial (</a:t>
            </a:r>
            <a:r>
              <a:rPr lang="fr-FR" dirty="0" smtClean="0"/>
              <a:t>disons avant 13 </a:t>
            </a:r>
            <a:r>
              <a:rPr lang="fr-FR" dirty="0"/>
              <a:t>UTC le 17 octobre) et pourquoi les fortes précipitations tombent-elles le long du front froid quand </a:t>
            </a:r>
            <a:r>
              <a:rPr lang="fr-FR" dirty="0" smtClean="0"/>
              <a:t>il se déplace </a:t>
            </a:r>
            <a:r>
              <a:rPr lang="fr-FR" dirty="0"/>
              <a:t>vers le sud-est (par exemple à 00 UTC le 18 octobre)? </a:t>
            </a:r>
            <a:endParaRPr lang="fr-CA" dirty="0"/>
          </a:p>
        </p:txBody>
      </p:sp>
      <p:pic>
        <p:nvPicPr>
          <p:cNvPr id="70658" name="Picture 2" descr="http://www.atmos.uwyo.edu/~geerts/atsc2000/lab/synlab/radarsetb09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7" y="3717032"/>
            <a:ext cx="4605337" cy="3140968"/>
          </a:xfrm>
          <a:prstGeom prst="rect">
            <a:avLst/>
          </a:prstGeom>
          <a:noFill/>
          <a:extLst>
            <a:ext uri="{909E8E84-426E-40DD-AFC4-6F175D3DCCD1}">
              <a14:hiddenFill xmlns:a14="http://schemas.microsoft.com/office/drawing/2010/main">
                <a:solidFill>
                  <a:srgbClr val="FFFFFF"/>
                </a:solidFill>
              </a14:hiddenFill>
            </a:ext>
          </a:extLst>
        </p:spPr>
      </p:pic>
      <p:pic>
        <p:nvPicPr>
          <p:cNvPr id="70660" name="Picture 4" descr="http://www.atmos.uwyo.edu/~geerts/atsc2000/lab/synlab/00z_rada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7730" y="3717032"/>
            <a:ext cx="4605337" cy="3140968"/>
          </a:xfrm>
          <a:prstGeom prst="rect">
            <a:avLst/>
          </a:prstGeom>
          <a:noFill/>
          <a:extLst>
            <a:ext uri="{909E8E84-426E-40DD-AFC4-6F175D3DCCD1}">
              <a14:hiddenFill xmlns:a14="http://schemas.microsoft.com/office/drawing/2010/main">
                <a:solidFill>
                  <a:srgbClr val="FFFFFF"/>
                </a:solidFill>
              </a14:hiddenFill>
            </a:ext>
          </a:extLst>
        </p:spPr>
      </p:pic>
      <p:pic>
        <p:nvPicPr>
          <p:cNvPr id="70662" name="Picture 6" descr="http://www.atmos.uwyo.edu/~geerts/atsc2000/lab/synlab/mix_ra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3928" y="1124744"/>
            <a:ext cx="3744416" cy="25537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7504" y="1628507"/>
            <a:ext cx="3672408" cy="1477328"/>
          </a:xfrm>
          <a:prstGeom prst="rect">
            <a:avLst/>
          </a:prstGeom>
        </p:spPr>
        <p:txBody>
          <a:bodyPr wrap="square">
            <a:spAutoFit/>
          </a:bodyPr>
          <a:lstStyle/>
          <a:p>
            <a:r>
              <a:rPr lang="fr-FR" dirty="0"/>
              <a:t>Indice: regardez le champ d’humidité (rapport de mélange ou Td) qui montre comment le front froid </a:t>
            </a:r>
            <a:r>
              <a:rPr lang="fr-FR" dirty="0" smtClean="0"/>
              <a:t>se </a:t>
            </a:r>
            <a:r>
              <a:rPr lang="fr-FR" dirty="0"/>
              <a:t>déplace vers  des régions dont l’air contient plus de vapeur d’eau).</a:t>
            </a:r>
            <a:endParaRPr lang="fr-CA" dirty="0"/>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100</a:t>
            </a:fld>
            <a:endParaRPr lang="fr-CA"/>
          </a:p>
        </p:txBody>
      </p:sp>
    </p:spTree>
    <p:extLst>
      <p:ext uri="{BB962C8B-B14F-4D97-AF65-F5344CB8AC3E}">
        <p14:creationId xmlns:p14="http://schemas.microsoft.com/office/powerpoint/2010/main" val="245844259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08512" y="2616001"/>
            <a:ext cx="4572000" cy="2862322"/>
          </a:xfrm>
          <a:prstGeom prst="rect">
            <a:avLst/>
          </a:prstGeom>
        </p:spPr>
        <p:txBody>
          <a:bodyPr>
            <a:spAutoFit/>
          </a:bodyPr>
          <a:lstStyle/>
          <a:p>
            <a:r>
              <a:rPr lang="en-CA" b="1" dirty="0" smtClean="0"/>
              <a:t>Acknowledgements</a:t>
            </a:r>
            <a:r>
              <a:rPr lang="en-CA" dirty="0" smtClean="0"/>
              <a:t>: this case study is based on </a:t>
            </a:r>
            <a:r>
              <a:rPr lang="en-CA" u="sng" dirty="0" smtClean="0">
                <a:hlinkClick r:id="rId2"/>
              </a:rPr>
              <a:t>COMET case # 14</a:t>
            </a:r>
            <a:r>
              <a:rPr lang="en-CA" dirty="0" smtClean="0"/>
              <a:t>, developed by </a:t>
            </a:r>
            <a:r>
              <a:rPr lang="en-CA" u="sng" dirty="0" err="1" smtClean="0">
                <a:hlinkClick r:id="rId3"/>
              </a:rPr>
              <a:t>Unidata</a:t>
            </a:r>
            <a:r>
              <a:rPr lang="en-CA" dirty="0" smtClean="0"/>
              <a:t> which is supported by the </a:t>
            </a:r>
            <a:r>
              <a:rPr lang="en-CA" u="sng" dirty="0" smtClean="0">
                <a:hlinkClick r:id="rId4"/>
              </a:rPr>
              <a:t>National Science Foundation</a:t>
            </a:r>
            <a:r>
              <a:rPr lang="en-CA" dirty="0" smtClean="0"/>
              <a:t>. Thanks also to</a:t>
            </a:r>
            <a:r>
              <a:rPr lang="en-CA" i="1" dirty="0" smtClean="0"/>
              <a:t> </a:t>
            </a:r>
            <a:r>
              <a:rPr lang="en-US" u="sng" dirty="0" smtClean="0">
                <a:hlinkClick r:id="rId5"/>
              </a:rPr>
              <a:t>Lynn </a:t>
            </a:r>
            <a:r>
              <a:rPr lang="en-US" u="sng" dirty="0" err="1" smtClean="0">
                <a:hlinkClick r:id="rId5"/>
              </a:rPr>
              <a:t>McMurdie</a:t>
            </a:r>
            <a:r>
              <a:rPr lang="en-US" i="1" dirty="0" smtClean="0"/>
              <a:t> </a:t>
            </a:r>
            <a:r>
              <a:rPr lang="en-US" dirty="0" smtClean="0"/>
              <a:t>at the Department of Atmospheric Sciences, University of Washington, who used this case study to illustrate computer-aided instruction in meteorology at the </a:t>
            </a:r>
            <a:r>
              <a:rPr lang="en-US" dirty="0" err="1" smtClean="0"/>
              <a:t>Unidata</a:t>
            </a:r>
            <a:r>
              <a:rPr lang="en-US" dirty="0" smtClean="0"/>
              <a:t> Workshop "Shaping the Future" held in Boulder on 19-23 June </a:t>
            </a:r>
            <a:r>
              <a:rPr lang="en-US" smtClean="0"/>
              <a:t>2000</a:t>
            </a:r>
            <a:r>
              <a:rPr lang="en-US" smtClean="0"/>
              <a:t>.</a:t>
            </a:r>
            <a:endParaRPr lang="fr-CA" dirty="0" smtClean="0"/>
          </a:p>
        </p:txBody>
      </p:sp>
      <p:sp>
        <p:nvSpPr>
          <p:cNvPr id="3" name="Rectangle 2"/>
          <p:cNvSpPr/>
          <p:nvPr/>
        </p:nvSpPr>
        <p:spPr>
          <a:xfrm>
            <a:off x="107504" y="2616001"/>
            <a:ext cx="4572000" cy="2862322"/>
          </a:xfrm>
          <a:prstGeom prst="rect">
            <a:avLst/>
          </a:prstGeom>
        </p:spPr>
        <p:txBody>
          <a:bodyPr>
            <a:spAutoFit/>
          </a:bodyPr>
          <a:lstStyle/>
          <a:p>
            <a:r>
              <a:rPr lang="fr-CA" b="1" dirty="0"/>
              <a:t>Remerciements: </a:t>
            </a:r>
            <a:r>
              <a:rPr lang="fr-CA" dirty="0"/>
              <a:t>cette étude de cas est basée sur le cas n ° 14 de COMET, développé par </a:t>
            </a:r>
            <a:r>
              <a:rPr lang="fr-CA" dirty="0" err="1"/>
              <a:t>Unidata</a:t>
            </a:r>
            <a:r>
              <a:rPr lang="fr-CA" dirty="0"/>
              <a:t> qui est soutenu par la National Science </a:t>
            </a:r>
            <a:r>
              <a:rPr lang="fr-CA" dirty="0" err="1"/>
              <a:t>Foundation</a:t>
            </a:r>
            <a:r>
              <a:rPr lang="fr-CA" dirty="0"/>
              <a:t>. Merci également à Lynn </a:t>
            </a:r>
            <a:r>
              <a:rPr lang="fr-CA" dirty="0" err="1"/>
              <a:t>McMurdie</a:t>
            </a:r>
            <a:r>
              <a:rPr lang="fr-CA" dirty="0"/>
              <a:t>, du Département des sciences de l'atmosphère de l'Université de Washington, qui a utilisé cette étude de cas pour illustrer l'enseignement assisté par ordinateur en météorologie à l'atelier </a:t>
            </a:r>
            <a:r>
              <a:rPr lang="fr-CA" dirty="0" err="1"/>
              <a:t>Unidata</a:t>
            </a:r>
            <a:r>
              <a:rPr lang="fr-CA" dirty="0"/>
              <a:t> "</a:t>
            </a:r>
            <a:r>
              <a:rPr lang="fr-CA" dirty="0" err="1"/>
              <a:t>Shaping</a:t>
            </a:r>
            <a:r>
              <a:rPr lang="fr-CA" dirty="0"/>
              <a:t> the Future" tenu à Boulder les 19-23 juin 2000</a:t>
            </a:r>
            <a:r>
              <a:rPr lang="fr-CA" dirty="0" smtClean="0"/>
              <a:t>.</a:t>
            </a:r>
            <a:endParaRPr lang="fr-CA" dirty="0"/>
          </a:p>
        </p:txBody>
      </p:sp>
      <p:sp>
        <p:nvSpPr>
          <p:cNvPr id="4" name="Rectangle 3"/>
          <p:cNvSpPr/>
          <p:nvPr/>
        </p:nvSpPr>
        <p:spPr>
          <a:xfrm>
            <a:off x="395536" y="648324"/>
            <a:ext cx="8136904" cy="923330"/>
          </a:xfrm>
          <a:prstGeom prst="rect">
            <a:avLst/>
          </a:prstGeom>
        </p:spPr>
        <p:txBody>
          <a:bodyPr wrap="square">
            <a:spAutoFit/>
          </a:bodyPr>
          <a:lstStyle/>
          <a:p>
            <a:r>
              <a:rPr lang="fr-CA" dirty="0" smtClean="0"/>
              <a:t>Traduction et adaptation du laboratoire XI et XII du cours ATS2000 – Introduction to </a:t>
            </a:r>
            <a:r>
              <a:rPr lang="fr-CA" dirty="0" err="1" smtClean="0"/>
              <a:t>Meteorology</a:t>
            </a:r>
            <a:r>
              <a:rPr lang="fr-CA" dirty="0"/>
              <a:t> </a:t>
            </a:r>
            <a:r>
              <a:rPr lang="fr-CA" dirty="0" smtClean="0"/>
              <a:t>par Bart </a:t>
            </a:r>
            <a:r>
              <a:rPr lang="fr-CA" dirty="0" err="1"/>
              <a:t>Geerts</a:t>
            </a:r>
            <a:r>
              <a:rPr lang="fr-CA" dirty="0"/>
              <a:t> au </a:t>
            </a:r>
            <a:r>
              <a:rPr lang="fr-CA" dirty="0" err="1"/>
              <a:t>Department</a:t>
            </a:r>
            <a:r>
              <a:rPr lang="fr-CA" dirty="0"/>
              <a:t> of </a:t>
            </a:r>
            <a:r>
              <a:rPr lang="fr-CA" dirty="0" err="1"/>
              <a:t>Atmospheric</a:t>
            </a:r>
            <a:r>
              <a:rPr lang="fr-CA" dirty="0"/>
              <a:t> Science </a:t>
            </a:r>
            <a:r>
              <a:rPr lang="fr-CA" dirty="0" smtClean="0"/>
              <a:t>de l'Université </a:t>
            </a:r>
            <a:r>
              <a:rPr lang="fr-CA" dirty="0"/>
              <a:t>du </a:t>
            </a:r>
            <a:r>
              <a:rPr lang="fr-CA" dirty="0" smtClean="0"/>
              <a:t>Wyoming.</a:t>
            </a:r>
            <a:endParaRPr lang="fr-FR" dirty="0"/>
          </a:p>
        </p:txBody>
      </p:sp>
      <p:sp>
        <p:nvSpPr>
          <p:cNvPr id="5" name="Rectangle 4"/>
          <p:cNvSpPr/>
          <p:nvPr/>
        </p:nvSpPr>
        <p:spPr>
          <a:xfrm>
            <a:off x="899592" y="1619508"/>
            <a:ext cx="7704856" cy="646331"/>
          </a:xfrm>
          <a:prstGeom prst="rect">
            <a:avLst/>
          </a:prstGeom>
        </p:spPr>
        <p:txBody>
          <a:bodyPr wrap="square">
            <a:spAutoFit/>
          </a:bodyPr>
          <a:lstStyle/>
          <a:p>
            <a:r>
              <a:rPr lang="fr-FR" dirty="0" smtClean="0"/>
              <a:t>Source : </a:t>
            </a:r>
            <a:r>
              <a:rPr lang="fr-FR" dirty="0" smtClean="0">
                <a:hlinkClick r:id="rId6"/>
              </a:rPr>
              <a:t>http</a:t>
            </a:r>
            <a:r>
              <a:rPr lang="fr-FR" dirty="0">
                <a:hlinkClick r:id="rId6"/>
              </a:rPr>
              <a:t>://www.atmos.uwyo.edu/~geerts/atsc2000/lab/synlab</a:t>
            </a:r>
            <a:r>
              <a:rPr lang="fr-FR" dirty="0" smtClean="0">
                <a:hlinkClick r:id="rId6"/>
              </a:rPr>
              <a:t>/</a:t>
            </a:r>
            <a:endParaRPr lang="fr-FR" dirty="0" smtClean="0"/>
          </a:p>
          <a:p>
            <a:endParaRPr lang="fr-FR" dirty="0"/>
          </a:p>
        </p:txBody>
      </p:sp>
      <p:sp>
        <p:nvSpPr>
          <p:cNvPr id="6" name="Espace réservé du numéro de diapositive 5"/>
          <p:cNvSpPr>
            <a:spLocks noGrp="1"/>
          </p:cNvSpPr>
          <p:nvPr>
            <p:ph type="sldNum" sz="quarter" idx="12"/>
          </p:nvPr>
        </p:nvSpPr>
        <p:spPr/>
        <p:txBody>
          <a:bodyPr/>
          <a:lstStyle/>
          <a:p>
            <a:fld id="{B25CFFA6-9D08-4851-9BDD-E1DB94374450}" type="slidenum">
              <a:rPr lang="fr-CA" smtClean="0"/>
              <a:t>101</a:t>
            </a:fld>
            <a:endParaRPr lang="fr-CA"/>
          </a:p>
        </p:txBody>
      </p:sp>
    </p:spTree>
    <p:extLst>
      <p:ext uri="{BB962C8B-B14F-4D97-AF65-F5344CB8AC3E}">
        <p14:creationId xmlns:p14="http://schemas.microsoft.com/office/powerpoint/2010/main" val="3531686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Exercice </a:t>
            </a:r>
            <a:r>
              <a:rPr lang="fr-CA" dirty="0" smtClean="0"/>
              <a:t>12.2 </a:t>
            </a:r>
            <a:r>
              <a:rPr lang="fr-CA" dirty="0" smtClean="0"/>
              <a:t>-1.</a:t>
            </a:r>
            <a:endParaRPr lang="fr-CA" dirty="0"/>
          </a:p>
        </p:txBody>
      </p:sp>
      <p:sp>
        <p:nvSpPr>
          <p:cNvPr id="3" name="Espace réservé du contenu 2"/>
          <p:cNvSpPr>
            <a:spLocks noGrp="1"/>
          </p:cNvSpPr>
          <p:nvPr>
            <p:ph idx="1"/>
          </p:nvPr>
        </p:nvSpPr>
        <p:spPr>
          <a:xfrm>
            <a:off x="457200" y="1196752"/>
            <a:ext cx="8229600" cy="5544616"/>
          </a:xfrm>
        </p:spPr>
        <p:txBody>
          <a:bodyPr>
            <a:noAutofit/>
          </a:bodyPr>
          <a:lstStyle/>
          <a:p>
            <a:r>
              <a:rPr lang="fr-CA" sz="1800" dirty="0" smtClean="0">
                <a:effectLst>
                  <a:outerShdw blurRad="38100" dist="38100" dir="2700000" algn="tl">
                    <a:srgbClr val="000000">
                      <a:alpha val="43137"/>
                    </a:srgbClr>
                  </a:outerShdw>
                </a:effectLst>
              </a:rPr>
              <a:t>Après avoir étudié en détail les cartes satellitaires et les données météorologiques proche de la surface :</a:t>
            </a:r>
          </a:p>
          <a:p>
            <a:endParaRPr lang="fr-CA" sz="1800" dirty="0" smtClean="0">
              <a:effectLst>
                <a:outerShdw blurRad="38100" dist="38100" dir="2700000" algn="tl">
                  <a:srgbClr val="000000">
                    <a:alpha val="43137"/>
                  </a:srgbClr>
                </a:outerShdw>
              </a:effectLst>
            </a:endParaRPr>
          </a:p>
          <a:p>
            <a:pPr lvl="1"/>
            <a:r>
              <a:rPr lang="fr-CA" sz="1800" dirty="0" smtClean="0">
                <a:effectLst>
                  <a:outerShdw blurRad="38100" dist="38100" dir="2700000" algn="tl">
                    <a:srgbClr val="000000">
                      <a:alpha val="43137"/>
                    </a:srgbClr>
                  </a:outerShdw>
                </a:effectLst>
              </a:rPr>
              <a:t>Champ de température : encerclez les régions où le gradient de température est élevé.</a:t>
            </a:r>
          </a:p>
          <a:p>
            <a:pPr lvl="1"/>
            <a:r>
              <a:rPr lang="fr-CA" sz="1800" dirty="0" smtClean="0">
                <a:effectLst>
                  <a:outerShdw blurRad="38100" dist="38100" dir="2700000" algn="tl">
                    <a:srgbClr val="000000">
                      <a:alpha val="43137"/>
                    </a:srgbClr>
                  </a:outerShdw>
                </a:effectLst>
              </a:rPr>
              <a:t>Champ </a:t>
            </a:r>
            <a:r>
              <a:rPr lang="fr-CA" sz="1800" dirty="0">
                <a:effectLst>
                  <a:outerShdw blurRad="38100" dist="38100" dir="2700000" algn="tl">
                    <a:srgbClr val="000000">
                      <a:alpha val="43137"/>
                    </a:srgbClr>
                  </a:outerShdw>
                </a:effectLst>
              </a:rPr>
              <a:t>de température et vents : Encerclez une région où il y advection d’air chaud et une région où il y a advection d’air froid. </a:t>
            </a:r>
          </a:p>
          <a:p>
            <a:pPr lvl="1"/>
            <a:r>
              <a:rPr lang="fr-CA" sz="1800" dirty="0">
                <a:effectLst>
                  <a:outerShdw blurRad="38100" dist="38100" dir="2700000" algn="tl">
                    <a:srgbClr val="000000">
                      <a:alpha val="43137"/>
                    </a:srgbClr>
                  </a:outerShdw>
                </a:effectLst>
              </a:rPr>
              <a:t>Champ de pression : quelle est la pression au centre de basse pression (L) et au centre du cyclone (H</a:t>
            </a:r>
            <a:r>
              <a:rPr lang="fr-CA" sz="1800" dirty="0" smtClean="0">
                <a:effectLst>
                  <a:outerShdw blurRad="38100" dist="38100" dir="2700000" algn="tl">
                    <a:srgbClr val="000000">
                      <a:alpha val="43137"/>
                    </a:srgbClr>
                  </a:outerShdw>
                </a:effectLst>
              </a:rPr>
              <a:t>)?</a:t>
            </a:r>
          </a:p>
          <a:p>
            <a:pPr lvl="1"/>
            <a:r>
              <a:rPr lang="fr-CA" sz="1800" dirty="0" smtClean="0">
                <a:effectLst>
                  <a:outerShdw blurRad="38100" dist="38100" dir="2700000" algn="tl">
                    <a:srgbClr val="000000">
                      <a:alpha val="43137"/>
                    </a:srgbClr>
                  </a:outerShdw>
                </a:effectLst>
              </a:rPr>
              <a:t>Champ </a:t>
            </a:r>
            <a:r>
              <a:rPr lang="fr-CA" sz="1800" dirty="0">
                <a:effectLst>
                  <a:outerShdw blurRad="38100" dist="38100" dir="2700000" algn="tl">
                    <a:srgbClr val="000000">
                      <a:alpha val="43137"/>
                    </a:srgbClr>
                  </a:outerShdw>
                </a:effectLst>
              </a:rPr>
              <a:t>de pression et de température : situé dans la carte de température à 2 m le centre de basse pression :</a:t>
            </a:r>
            <a:endParaRPr lang="fr-CA" sz="1800" dirty="0" smtClean="0">
              <a:effectLst>
                <a:outerShdw blurRad="38100" dist="38100" dir="2700000" algn="tl">
                  <a:srgbClr val="000000">
                    <a:alpha val="43137"/>
                  </a:srgbClr>
                </a:outerShdw>
              </a:effectLst>
            </a:endParaRPr>
          </a:p>
          <a:p>
            <a:pPr lvl="2"/>
            <a:r>
              <a:rPr lang="fr-CA" sz="1800" dirty="0">
                <a:effectLst>
                  <a:outerShdw blurRad="38100" dist="38100" dir="2700000" algn="tl">
                    <a:srgbClr val="000000">
                      <a:alpha val="43137"/>
                    </a:srgbClr>
                  </a:outerShdw>
                </a:effectLst>
              </a:rPr>
              <a:t>Le centre de basse pression se situe dans la masse d’air _____ à ______ du front. (Choisir : </a:t>
            </a:r>
            <a:r>
              <a:rPr lang="fr-CA" sz="1800" i="1" dirty="0">
                <a:effectLst>
                  <a:outerShdw blurRad="38100" dist="38100" dir="2700000" algn="tl">
                    <a:srgbClr val="000000">
                      <a:alpha val="43137"/>
                    </a:srgbClr>
                  </a:outerShdw>
                </a:effectLst>
              </a:rPr>
              <a:t>chaud</a:t>
            </a:r>
            <a:r>
              <a:rPr lang="fr-CA" sz="1800" dirty="0">
                <a:effectLst>
                  <a:outerShdw blurRad="38100" dist="38100" dir="2700000" algn="tl">
                    <a:srgbClr val="000000">
                      <a:alpha val="43137"/>
                    </a:srgbClr>
                  </a:outerShdw>
                </a:effectLst>
              </a:rPr>
              <a:t> ou </a:t>
            </a:r>
            <a:r>
              <a:rPr lang="fr-CA" sz="1800" i="1" dirty="0">
                <a:effectLst>
                  <a:outerShdw blurRad="38100" dist="38100" dir="2700000" algn="tl">
                    <a:srgbClr val="000000">
                      <a:alpha val="43137"/>
                    </a:srgbClr>
                  </a:outerShdw>
                </a:effectLst>
              </a:rPr>
              <a:t>froid</a:t>
            </a:r>
            <a:r>
              <a:rPr lang="fr-CA" sz="1800" dirty="0">
                <a:effectLst>
                  <a:outerShdw blurRad="38100" dist="38100" dir="2700000" algn="tl">
                    <a:srgbClr val="000000">
                      <a:alpha val="43137"/>
                    </a:srgbClr>
                  </a:outerShdw>
                </a:effectLst>
              </a:rPr>
              <a:t>; </a:t>
            </a:r>
            <a:r>
              <a:rPr lang="fr-CA" sz="1800" i="1" dirty="0">
                <a:effectLst>
                  <a:outerShdw blurRad="38100" dist="38100" dir="2700000" algn="tl">
                    <a:srgbClr val="000000">
                      <a:alpha val="43137"/>
                    </a:srgbClr>
                  </a:outerShdw>
                </a:effectLst>
              </a:rPr>
              <a:t>gauche</a:t>
            </a:r>
            <a:r>
              <a:rPr lang="fr-CA" sz="1800" dirty="0">
                <a:effectLst>
                  <a:outerShdw blurRad="38100" dist="38100" dir="2700000" algn="tl">
                    <a:srgbClr val="000000">
                      <a:alpha val="43137"/>
                    </a:srgbClr>
                  </a:outerShdw>
                </a:effectLst>
              </a:rPr>
              <a:t> ou </a:t>
            </a:r>
            <a:r>
              <a:rPr lang="fr-CA" sz="1800" i="1" dirty="0">
                <a:effectLst>
                  <a:outerShdw blurRad="38100" dist="38100" dir="2700000" algn="tl">
                    <a:srgbClr val="000000">
                      <a:alpha val="43137"/>
                    </a:srgbClr>
                  </a:outerShdw>
                </a:effectLst>
              </a:rPr>
              <a:t>droite</a:t>
            </a:r>
            <a:r>
              <a:rPr lang="fr-CA" sz="1800" dirty="0">
                <a:effectLst>
                  <a:outerShdw blurRad="38100" dist="38100" dir="2700000" algn="tl">
                    <a:srgbClr val="000000">
                      <a:alpha val="43137"/>
                    </a:srgbClr>
                  </a:outerShdw>
                </a:effectLst>
              </a:rPr>
              <a:t>)</a:t>
            </a:r>
            <a:endParaRPr lang="fr-CA" sz="1800" dirty="0" smtClean="0">
              <a:effectLst>
                <a:outerShdw blurRad="38100" dist="38100" dir="2700000" algn="tl">
                  <a:srgbClr val="000000">
                    <a:alpha val="43137"/>
                  </a:srgbClr>
                </a:outerShdw>
              </a:effectLst>
            </a:endParaRPr>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11</a:t>
            </a:fld>
            <a:endParaRPr lang="fr-CA"/>
          </a:p>
        </p:txBody>
      </p:sp>
    </p:spTree>
    <p:extLst>
      <p:ext uri="{BB962C8B-B14F-4D97-AF65-F5344CB8AC3E}">
        <p14:creationId xmlns:p14="http://schemas.microsoft.com/office/powerpoint/2010/main" val="26387466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www.atmos.uwyo.edu/~geerts/atsc2000/lab/synlab/day1_s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628800"/>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fld id="{B25CFFA6-9D08-4851-9BDD-E1DB94374450}" type="slidenum">
              <a:rPr lang="fr-CA" smtClean="0"/>
              <a:t>12</a:t>
            </a:fld>
            <a:endParaRPr lang="fr-CA"/>
          </a:p>
        </p:txBody>
      </p:sp>
    </p:spTree>
    <p:extLst>
      <p:ext uri="{BB962C8B-B14F-4D97-AF65-F5344CB8AC3E}">
        <p14:creationId xmlns:p14="http://schemas.microsoft.com/office/powerpoint/2010/main" val="36875391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atmos.uwyo.edu/~geerts/atsc2000/lab/synlab/day1_rada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628800"/>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fld id="{B25CFFA6-9D08-4851-9BDD-E1DB94374450}" type="slidenum">
              <a:rPr lang="fr-CA" smtClean="0"/>
              <a:t>13</a:t>
            </a:fld>
            <a:endParaRPr lang="fr-CA"/>
          </a:p>
        </p:txBody>
      </p:sp>
    </p:spTree>
    <p:extLst>
      <p:ext uri="{BB962C8B-B14F-4D97-AF65-F5344CB8AC3E}">
        <p14:creationId xmlns:p14="http://schemas.microsoft.com/office/powerpoint/2010/main" val="36875391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t>Température (°F) à 2 mètres</a:t>
            </a:r>
            <a:endParaRPr lang="fr-CA" dirty="0"/>
          </a:p>
        </p:txBody>
      </p:sp>
      <p:pic>
        <p:nvPicPr>
          <p:cNvPr id="4100" name="Picture 4" descr="http://www.atmos.uwyo.edu/~geerts/atsc2000/lab/synlab/day1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268760"/>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6024" y="6023029"/>
            <a:ext cx="8532440" cy="646331"/>
          </a:xfrm>
          <a:prstGeom prst="rect">
            <a:avLst/>
          </a:prstGeom>
        </p:spPr>
        <p:txBody>
          <a:bodyPr wrap="square">
            <a:spAutoFit/>
          </a:bodyPr>
          <a:lstStyle/>
          <a:p>
            <a:r>
              <a:rPr lang="fr-CA" dirty="0">
                <a:effectLst>
                  <a:outerShdw blurRad="38100" dist="38100" dir="2700000" algn="tl">
                    <a:srgbClr val="000000">
                      <a:alpha val="43137"/>
                    </a:srgbClr>
                  </a:outerShdw>
                </a:effectLst>
              </a:rPr>
              <a:t>Champ de température : encerclez les régions où le gradient de température est </a:t>
            </a:r>
            <a:r>
              <a:rPr lang="fr-CA" dirty="0" smtClean="0">
                <a:effectLst>
                  <a:outerShdw blurRad="38100" dist="38100" dir="2700000" algn="tl">
                    <a:srgbClr val="000000">
                      <a:alpha val="43137"/>
                    </a:srgbClr>
                  </a:outerShdw>
                </a:effectLst>
              </a:rPr>
              <a:t>le plus élevé</a:t>
            </a:r>
            <a:r>
              <a:rPr lang="fr-CA" dirty="0">
                <a:effectLst>
                  <a:outerShdw blurRad="38100" dist="38100" dir="2700000" algn="tl">
                    <a:srgbClr val="000000">
                      <a:alpha val="43137"/>
                    </a:srgbClr>
                  </a:outerShdw>
                </a:effectLst>
              </a:rPr>
              <a:t>.</a:t>
            </a:r>
            <a:endParaRPr lang="fr-FR" dirty="0"/>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14</a:t>
            </a:fld>
            <a:endParaRPr lang="fr-CA"/>
          </a:p>
        </p:txBody>
      </p:sp>
    </p:spTree>
    <p:extLst>
      <p:ext uri="{BB962C8B-B14F-4D97-AF65-F5344CB8AC3E}">
        <p14:creationId xmlns:p14="http://schemas.microsoft.com/office/powerpoint/2010/main" val="3687539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t>Température (°F) à 2 mètres</a:t>
            </a:r>
            <a:endParaRPr lang="fr-CA" dirty="0"/>
          </a:p>
        </p:txBody>
      </p:sp>
      <p:pic>
        <p:nvPicPr>
          <p:cNvPr id="4100" name="Picture 4" descr="http://www.atmos.uwyo.edu/~geerts/atsc2000/lab/synlab/day1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268760"/>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6024" y="6023029"/>
            <a:ext cx="8532440" cy="646331"/>
          </a:xfrm>
          <a:prstGeom prst="rect">
            <a:avLst/>
          </a:prstGeom>
        </p:spPr>
        <p:txBody>
          <a:bodyPr wrap="square">
            <a:spAutoFit/>
          </a:bodyPr>
          <a:lstStyle/>
          <a:p>
            <a:r>
              <a:rPr lang="fr-CA" dirty="0">
                <a:effectLst>
                  <a:outerShdw blurRad="38100" dist="38100" dir="2700000" algn="tl">
                    <a:srgbClr val="000000">
                      <a:alpha val="43137"/>
                    </a:srgbClr>
                  </a:outerShdw>
                </a:effectLst>
              </a:rPr>
              <a:t>Champ de température : encerclez les régions où le gradient de température est </a:t>
            </a:r>
            <a:r>
              <a:rPr lang="fr-CA" dirty="0" smtClean="0">
                <a:effectLst>
                  <a:outerShdw blurRad="38100" dist="38100" dir="2700000" algn="tl">
                    <a:srgbClr val="000000">
                      <a:alpha val="43137"/>
                    </a:srgbClr>
                  </a:outerShdw>
                </a:effectLst>
              </a:rPr>
              <a:t>le plus élevé</a:t>
            </a:r>
            <a:r>
              <a:rPr lang="fr-CA" dirty="0">
                <a:effectLst>
                  <a:outerShdw blurRad="38100" dist="38100" dir="2700000" algn="tl">
                    <a:srgbClr val="000000">
                      <a:alpha val="43137"/>
                    </a:srgbClr>
                  </a:outerShdw>
                </a:effectLst>
              </a:rPr>
              <a:t>.</a:t>
            </a:r>
            <a:endParaRPr lang="fr-FR" dirty="0"/>
          </a:p>
        </p:txBody>
      </p:sp>
      <p:sp>
        <p:nvSpPr>
          <p:cNvPr id="4" name="Ellipse 3"/>
          <p:cNvSpPr/>
          <p:nvPr/>
        </p:nvSpPr>
        <p:spPr>
          <a:xfrm rot="1361572">
            <a:off x="2805337" y="3559522"/>
            <a:ext cx="504056" cy="102160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p:cNvSpPr>
            <a:spLocks noGrp="1"/>
          </p:cNvSpPr>
          <p:nvPr>
            <p:ph type="sldNum" sz="quarter" idx="12"/>
          </p:nvPr>
        </p:nvSpPr>
        <p:spPr/>
        <p:txBody>
          <a:bodyPr/>
          <a:lstStyle/>
          <a:p>
            <a:fld id="{B25CFFA6-9D08-4851-9BDD-E1DB94374450}" type="slidenum">
              <a:rPr lang="fr-CA" smtClean="0"/>
              <a:t>15</a:t>
            </a:fld>
            <a:endParaRPr lang="fr-CA"/>
          </a:p>
        </p:txBody>
      </p:sp>
    </p:spTree>
    <p:extLst>
      <p:ext uri="{BB962C8B-B14F-4D97-AF65-F5344CB8AC3E}">
        <p14:creationId xmlns:p14="http://schemas.microsoft.com/office/powerpoint/2010/main" val="3016720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Les vents à 10 mètres</a:t>
            </a:r>
            <a:endParaRPr lang="fr-CA" dirty="0"/>
          </a:p>
        </p:txBody>
      </p:sp>
      <p:pic>
        <p:nvPicPr>
          <p:cNvPr id="4" name="Picture 2" descr="http://www.atmos.uwyo.edu/~geerts/atsc2000/lab/synlab/day1_win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96752"/>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p:cNvSpPr/>
          <p:nvPr/>
        </p:nvSpPr>
        <p:spPr>
          <a:xfrm rot="1361572">
            <a:off x="2733329" y="3199482"/>
            <a:ext cx="504056" cy="1021606"/>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0" y="5818038"/>
            <a:ext cx="9144000" cy="923330"/>
          </a:xfrm>
          <a:prstGeom prst="rect">
            <a:avLst/>
          </a:prstGeom>
        </p:spPr>
        <p:txBody>
          <a:bodyPr wrap="square">
            <a:spAutoFit/>
          </a:bodyPr>
          <a:lstStyle/>
          <a:p>
            <a:pPr marL="285750" indent="-285750">
              <a:buFont typeface="Calibri" panose="020F0502020204030204" pitchFamily="34" charset="0"/>
              <a:buChar char="‒"/>
            </a:pPr>
            <a:r>
              <a:rPr lang="fr-CA" dirty="0" smtClean="0">
                <a:effectLst>
                  <a:outerShdw blurRad="38100" dist="38100" dir="2700000" algn="tl">
                    <a:srgbClr val="000000">
                      <a:alpha val="43137"/>
                    </a:srgbClr>
                  </a:outerShdw>
                </a:effectLst>
              </a:rPr>
              <a:t>L’</a:t>
            </a:r>
            <a:r>
              <a:rPr lang="fr-CA" dirty="0">
                <a:effectLst>
                  <a:outerShdw blurRad="38100" dist="38100" dir="2700000" algn="tl">
                    <a:srgbClr val="000000">
                      <a:alpha val="43137"/>
                    </a:srgbClr>
                  </a:outerShdw>
                </a:effectLst>
              </a:rPr>
              <a:t>e</a:t>
            </a:r>
            <a:r>
              <a:rPr lang="fr-CA" dirty="0" smtClean="0">
                <a:effectLst>
                  <a:outerShdw blurRad="38100" dist="38100" dir="2700000" algn="tl">
                    <a:srgbClr val="000000">
                      <a:alpha val="43137"/>
                    </a:srgbClr>
                  </a:outerShdw>
                </a:effectLst>
              </a:rPr>
              <a:t>llipse blanche indique la région où le gradient de température est maximum. À nord-est de la frontière entre le Colorado et le Nouveau Mexique (point blanc) l’advection est d’air froid ou d’air chaud?</a:t>
            </a:r>
            <a:endParaRPr lang="fr-FR" dirty="0"/>
          </a:p>
        </p:txBody>
      </p:sp>
      <p:sp>
        <p:nvSpPr>
          <p:cNvPr id="3" name="ZoneTexte 2"/>
          <p:cNvSpPr txBox="1"/>
          <p:nvPr/>
        </p:nvSpPr>
        <p:spPr>
          <a:xfrm>
            <a:off x="2871340" y="3727306"/>
            <a:ext cx="301686" cy="369332"/>
          </a:xfrm>
          <a:prstGeom prst="rect">
            <a:avLst/>
          </a:prstGeom>
          <a:noFill/>
        </p:spPr>
        <p:txBody>
          <a:bodyPr wrap="none" rtlCol="0">
            <a:spAutoFit/>
          </a:bodyPr>
          <a:lstStyle/>
          <a:p>
            <a:r>
              <a:rPr lang="fr-FR" dirty="0" smtClean="0">
                <a:solidFill>
                  <a:schemeClr val="bg1"/>
                </a:solidFill>
                <a:sym typeface="Symbol"/>
              </a:rPr>
              <a:t></a:t>
            </a:r>
            <a:endParaRPr lang="fr-FR" dirty="0">
              <a:solidFill>
                <a:schemeClr val="bg1"/>
              </a:solidFill>
            </a:endParaRPr>
          </a:p>
        </p:txBody>
      </p:sp>
      <p:sp>
        <p:nvSpPr>
          <p:cNvPr id="7" name="AutoShape 2" descr="http://www.atmos.uwyo.edu/~geerts/atsc2000/lab/synlab/day1_pres.gif"/>
          <p:cNvSpPr>
            <a:spLocks noChangeAspect="1" noChangeArrowheads="1"/>
          </p:cNvSpPr>
          <p:nvPr/>
        </p:nvSpPr>
        <p:spPr bwMode="auto">
          <a:xfrm>
            <a:off x="63500" y="-136525"/>
            <a:ext cx="8477250" cy="5772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du numéro de diapositive 7"/>
          <p:cNvSpPr>
            <a:spLocks noGrp="1"/>
          </p:cNvSpPr>
          <p:nvPr>
            <p:ph type="sldNum" sz="quarter" idx="12"/>
          </p:nvPr>
        </p:nvSpPr>
        <p:spPr/>
        <p:txBody>
          <a:bodyPr/>
          <a:lstStyle/>
          <a:p>
            <a:fld id="{B25CFFA6-9D08-4851-9BDD-E1DB94374450}" type="slidenum">
              <a:rPr lang="fr-CA" smtClean="0"/>
              <a:t>16</a:t>
            </a:fld>
            <a:endParaRPr lang="fr-CA"/>
          </a:p>
        </p:txBody>
      </p:sp>
    </p:spTree>
    <p:extLst>
      <p:ext uri="{BB962C8B-B14F-4D97-AF65-F5344CB8AC3E}">
        <p14:creationId xmlns:p14="http://schemas.microsoft.com/office/powerpoint/2010/main" val="68801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Carte de surface</a:t>
            </a:r>
            <a:endParaRPr lang="fr-FR" dirty="0"/>
          </a:p>
        </p:txBody>
      </p:sp>
      <p:pic>
        <p:nvPicPr>
          <p:cNvPr id="3" name="Picture 2" descr="http://www.atmos.uwyo.edu/~geerts/atsc2000/lab/synlab/day1_pr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368" y="1412776"/>
            <a:ext cx="6729984" cy="4584802"/>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B25CFFA6-9D08-4851-9BDD-E1DB94374450}" type="slidenum">
              <a:rPr lang="fr-CA" smtClean="0"/>
              <a:t>17</a:t>
            </a:fld>
            <a:endParaRPr lang="fr-CA"/>
          </a:p>
        </p:txBody>
      </p:sp>
    </p:spTree>
    <p:extLst>
      <p:ext uri="{BB962C8B-B14F-4D97-AF65-F5344CB8AC3E}">
        <p14:creationId xmlns:p14="http://schemas.microsoft.com/office/powerpoint/2010/main" val="1759184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t>Température (°F) à 2 mètres</a:t>
            </a:r>
            <a:endParaRPr lang="fr-CA" dirty="0"/>
          </a:p>
        </p:txBody>
      </p:sp>
      <p:pic>
        <p:nvPicPr>
          <p:cNvPr id="4100" name="Picture 4" descr="http://www.atmos.uwyo.edu/~geerts/atsc2000/lab/synlab/day1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268760"/>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6024" y="6023029"/>
            <a:ext cx="8532440" cy="646331"/>
          </a:xfrm>
          <a:prstGeom prst="rect">
            <a:avLst/>
          </a:prstGeom>
        </p:spPr>
        <p:txBody>
          <a:bodyPr wrap="square">
            <a:spAutoFit/>
          </a:bodyPr>
          <a:lstStyle/>
          <a:p>
            <a:r>
              <a:rPr lang="fr-CA" dirty="0">
                <a:effectLst>
                  <a:outerShdw blurRad="38100" dist="38100" dir="2700000" algn="tl">
                    <a:srgbClr val="000000">
                      <a:alpha val="43137"/>
                    </a:srgbClr>
                  </a:outerShdw>
                </a:effectLst>
              </a:rPr>
              <a:t>Champ de température </a:t>
            </a:r>
            <a:r>
              <a:rPr lang="fr-CA" dirty="0" smtClean="0">
                <a:effectLst>
                  <a:outerShdw blurRad="38100" dist="38100" dir="2700000" algn="tl">
                    <a:srgbClr val="000000">
                      <a:alpha val="43137"/>
                    </a:srgbClr>
                  </a:outerShdw>
                </a:effectLst>
              </a:rPr>
              <a:t>et pression : </a:t>
            </a:r>
            <a:r>
              <a:rPr lang="fr-CA" dirty="0">
                <a:effectLst>
                  <a:outerShdw blurRad="38100" dist="38100" dir="2700000" algn="tl">
                    <a:srgbClr val="000000">
                      <a:alpha val="43137"/>
                    </a:srgbClr>
                  </a:outerShdw>
                </a:effectLst>
              </a:rPr>
              <a:t>Le centre de basse pression se situe dans la masse d’air _____ à ______ du front. (Choisir : </a:t>
            </a:r>
            <a:r>
              <a:rPr lang="fr-CA" i="1" dirty="0">
                <a:effectLst>
                  <a:outerShdw blurRad="38100" dist="38100" dir="2700000" algn="tl">
                    <a:srgbClr val="000000">
                      <a:alpha val="43137"/>
                    </a:srgbClr>
                  </a:outerShdw>
                </a:effectLst>
              </a:rPr>
              <a:t>chaud</a:t>
            </a:r>
            <a:r>
              <a:rPr lang="fr-CA" dirty="0">
                <a:effectLst>
                  <a:outerShdw blurRad="38100" dist="38100" dir="2700000" algn="tl">
                    <a:srgbClr val="000000">
                      <a:alpha val="43137"/>
                    </a:srgbClr>
                  </a:outerShdw>
                </a:effectLst>
              </a:rPr>
              <a:t> ou </a:t>
            </a:r>
            <a:r>
              <a:rPr lang="fr-CA" i="1" dirty="0">
                <a:effectLst>
                  <a:outerShdw blurRad="38100" dist="38100" dir="2700000" algn="tl">
                    <a:srgbClr val="000000">
                      <a:alpha val="43137"/>
                    </a:srgbClr>
                  </a:outerShdw>
                </a:effectLst>
              </a:rPr>
              <a:t>froid</a:t>
            </a:r>
            <a:r>
              <a:rPr lang="fr-CA" dirty="0">
                <a:effectLst>
                  <a:outerShdw blurRad="38100" dist="38100" dir="2700000" algn="tl">
                    <a:srgbClr val="000000">
                      <a:alpha val="43137"/>
                    </a:srgbClr>
                  </a:outerShdw>
                </a:effectLst>
              </a:rPr>
              <a:t>; </a:t>
            </a:r>
            <a:r>
              <a:rPr lang="fr-CA" i="1" dirty="0">
                <a:effectLst>
                  <a:outerShdw blurRad="38100" dist="38100" dir="2700000" algn="tl">
                    <a:srgbClr val="000000">
                      <a:alpha val="43137"/>
                    </a:srgbClr>
                  </a:outerShdw>
                </a:effectLst>
              </a:rPr>
              <a:t>gauche</a:t>
            </a:r>
            <a:r>
              <a:rPr lang="fr-CA" dirty="0">
                <a:effectLst>
                  <a:outerShdw blurRad="38100" dist="38100" dir="2700000" algn="tl">
                    <a:srgbClr val="000000">
                      <a:alpha val="43137"/>
                    </a:srgbClr>
                  </a:outerShdw>
                </a:effectLst>
              </a:rPr>
              <a:t> ou </a:t>
            </a:r>
            <a:r>
              <a:rPr lang="fr-CA" i="1" dirty="0">
                <a:effectLst>
                  <a:outerShdw blurRad="38100" dist="38100" dir="2700000" algn="tl">
                    <a:srgbClr val="000000">
                      <a:alpha val="43137"/>
                    </a:srgbClr>
                  </a:outerShdw>
                </a:effectLst>
              </a:rPr>
              <a:t>droite</a:t>
            </a:r>
            <a:r>
              <a:rPr lang="fr-CA" dirty="0">
                <a:effectLst>
                  <a:outerShdw blurRad="38100" dist="38100" dir="2700000" algn="tl">
                    <a:srgbClr val="000000">
                      <a:alpha val="43137"/>
                    </a:srgbClr>
                  </a:outerShdw>
                </a:effectLst>
              </a:rPr>
              <a:t>)</a:t>
            </a:r>
            <a:r>
              <a:rPr lang="fr-CA" dirty="0" smtClean="0">
                <a:effectLst>
                  <a:outerShdw blurRad="38100" dist="38100" dir="2700000" algn="tl">
                    <a:srgbClr val="000000">
                      <a:alpha val="43137"/>
                    </a:srgbClr>
                  </a:outerShdw>
                </a:effectLst>
              </a:rPr>
              <a:t> </a:t>
            </a:r>
            <a:endParaRPr lang="fr-FR" dirty="0"/>
          </a:p>
        </p:txBody>
      </p:sp>
      <p:sp>
        <p:nvSpPr>
          <p:cNvPr id="4" name="Ellipse 3"/>
          <p:cNvSpPr/>
          <p:nvPr/>
        </p:nvSpPr>
        <p:spPr>
          <a:xfrm rot="1361572">
            <a:off x="2805337" y="3559522"/>
            <a:ext cx="504056" cy="102160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641478" y="3563724"/>
            <a:ext cx="282450" cy="369332"/>
          </a:xfrm>
          <a:prstGeom prst="rect">
            <a:avLst/>
          </a:prstGeom>
          <a:noFill/>
        </p:spPr>
        <p:txBody>
          <a:bodyPr wrap="none" rtlCol="0">
            <a:spAutoFit/>
          </a:bodyPr>
          <a:lstStyle/>
          <a:p>
            <a:r>
              <a:rPr lang="fr-FR" b="1" dirty="0" smtClean="0">
                <a:solidFill>
                  <a:schemeClr val="bg1"/>
                </a:solidFill>
                <a:effectLst>
                  <a:outerShdw blurRad="38100" dist="38100" dir="2700000" algn="tl">
                    <a:srgbClr val="000000">
                      <a:alpha val="43137"/>
                    </a:srgbClr>
                  </a:outerShdw>
                </a:effectLst>
              </a:rPr>
              <a:t>L</a:t>
            </a:r>
            <a:endParaRPr lang="fr-FR" b="1" dirty="0">
              <a:solidFill>
                <a:schemeClr val="bg1"/>
              </a:solidFill>
              <a:effectLst>
                <a:outerShdw blurRad="38100" dist="38100" dir="2700000" algn="tl">
                  <a:srgbClr val="000000">
                    <a:alpha val="43137"/>
                  </a:srgbClr>
                </a:outerShdw>
              </a:effectLst>
            </a:endParaRPr>
          </a:p>
        </p:txBody>
      </p:sp>
      <p:sp>
        <p:nvSpPr>
          <p:cNvPr id="5" name="Espace réservé du numéro de diapositive 4"/>
          <p:cNvSpPr>
            <a:spLocks noGrp="1"/>
          </p:cNvSpPr>
          <p:nvPr>
            <p:ph type="sldNum" sz="quarter" idx="12"/>
          </p:nvPr>
        </p:nvSpPr>
        <p:spPr/>
        <p:txBody>
          <a:bodyPr/>
          <a:lstStyle/>
          <a:p>
            <a:fld id="{B25CFFA6-9D08-4851-9BDD-E1DB94374450}" type="slidenum">
              <a:rPr lang="fr-CA" smtClean="0"/>
              <a:t>18</a:t>
            </a:fld>
            <a:endParaRPr lang="fr-CA"/>
          </a:p>
        </p:txBody>
      </p:sp>
    </p:spTree>
    <p:extLst>
      <p:ext uri="{BB962C8B-B14F-4D97-AF65-F5344CB8AC3E}">
        <p14:creationId xmlns:p14="http://schemas.microsoft.com/office/powerpoint/2010/main" val="26090129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686396"/>
          </a:xfrm>
        </p:spPr>
        <p:txBody>
          <a:bodyPr>
            <a:normAutofit fontScale="90000"/>
          </a:bodyPr>
          <a:lstStyle/>
          <a:p>
            <a:r>
              <a:rPr lang="fr-CA" dirty="0" smtClean="0"/>
              <a:t>24 h plus tard</a:t>
            </a:r>
            <a:br>
              <a:rPr lang="fr-CA" dirty="0" smtClean="0"/>
            </a:br>
            <a:r>
              <a:rPr lang="fr-CA" dirty="0" smtClean="0"/>
              <a:t>situation le 18 octobre ~ 00Z</a:t>
            </a:r>
            <a:br>
              <a:rPr lang="fr-CA" dirty="0" smtClean="0"/>
            </a:br>
            <a:r>
              <a:rPr lang="fr-CA" dirty="0" smtClean="0"/>
              <a:t>Exercice </a:t>
            </a:r>
            <a:r>
              <a:rPr lang="fr-CA" dirty="0" smtClean="0"/>
              <a:t>12.2 </a:t>
            </a:r>
            <a:r>
              <a:rPr lang="fr-CA" dirty="0" smtClean="0"/>
              <a:t>– 2. </a:t>
            </a:r>
            <a:endParaRPr lang="fr-CA" dirty="0"/>
          </a:p>
        </p:txBody>
      </p:sp>
      <p:sp>
        <p:nvSpPr>
          <p:cNvPr id="3" name="Espace réservé du texte 2"/>
          <p:cNvSpPr>
            <a:spLocks noGrp="1"/>
          </p:cNvSpPr>
          <p:nvPr>
            <p:ph type="body" idx="1"/>
          </p:nvPr>
        </p:nvSpPr>
        <p:spPr>
          <a:xfrm>
            <a:off x="722313" y="1700809"/>
            <a:ext cx="7772400" cy="2706092"/>
          </a:xfrm>
        </p:spPr>
        <p:txBody>
          <a:bodyPr>
            <a:normAutofit/>
          </a:bodyPr>
          <a:lstStyle/>
          <a:p>
            <a:r>
              <a:rPr lang="fr-CA" dirty="0" smtClean="0"/>
              <a:t>Image satellitaire IR - 00:15Z</a:t>
            </a:r>
          </a:p>
          <a:p>
            <a:r>
              <a:rPr lang="fr-CA" dirty="0" smtClean="0"/>
              <a:t>Image radar – 00:10Z</a:t>
            </a:r>
          </a:p>
          <a:p>
            <a:r>
              <a:rPr lang="fr-CA" dirty="0" smtClean="0"/>
              <a:t>Température – 00:00</a:t>
            </a:r>
          </a:p>
          <a:p>
            <a:r>
              <a:rPr lang="fr-CA" dirty="0" smtClean="0"/>
              <a:t>Température du point de rosée – 00:00Z</a:t>
            </a:r>
          </a:p>
          <a:p>
            <a:r>
              <a:rPr lang="fr-CA" dirty="0" smtClean="0"/>
              <a:t>Les vents à 10 m – 00:00Z</a:t>
            </a:r>
          </a:p>
          <a:p>
            <a:r>
              <a:rPr lang="fr-CA" dirty="0" smtClean="0"/>
              <a:t>La pression au niveau moyen de la mer – 00:00</a:t>
            </a:r>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19</a:t>
            </a:fld>
            <a:endParaRPr lang="fr-CA"/>
          </a:p>
        </p:txBody>
      </p:sp>
    </p:spTree>
    <p:extLst>
      <p:ext uri="{BB962C8B-B14F-4D97-AF65-F5344CB8AC3E}">
        <p14:creationId xmlns:p14="http://schemas.microsoft.com/office/powerpoint/2010/main" val="14080057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Étude d’un cas</a:t>
            </a:r>
            <a:endParaRPr lang="fr-FR" dirty="0"/>
          </a:p>
        </p:txBody>
      </p:sp>
      <p:sp>
        <p:nvSpPr>
          <p:cNvPr id="3" name="Rectangle 2"/>
          <p:cNvSpPr/>
          <p:nvPr/>
        </p:nvSpPr>
        <p:spPr>
          <a:xfrm>
            <a:off x="467544" y="2438886"/>
            <a:ext cx="7920880" cy="2308324"/>
          </a:xfrm>
          <a:prstGeom prst="rect">
            <a:avLst/>
          </a:prstGeom>
        </p:spPr>
        <p:txBody>
          <a:bodyPr wrap="square">
            <a:spAutoFit/>
          </a:bodyPr>
          <a:lstStyle/>
          <a:p>
            <a:r>
              <a:rPr lang="fr-FR" dirty="0"/>
              <a:t>La tempête d'octobre 1996 était un cyclone extratropical typique qui s'est produit dans le Midwest des États-Unis. La </a:t>
            </a:r>
            <a:r>
              <a:rPr lang="fr-FR" dirty="0" smtClean="0"/>
              <a:t>dépression de surface s'est </a:t>
            </a:r>
            <a:r>
              <a:rPr lang="fr-FR" dirty="0"/>
              <a:t>considérablement </a:t>
            </a:r>
            <a:r>
              <a:rPr lang="fr-FR" dirty="0" smtClean="0"/>
              <a:t>intensifiée </a:t>
            </a:r>
            <a:r>
              <a:rPr lang="fr-FR" dirty="0"/>
              <a:t>et a atteint une pression minimale de 985 </a:t>
            </a:r>
            <a:r>
              <a:rPr lang="fr-FR" dirty="0" err="1"/>
              <a:t>hPa</a:t>
            </a:r>
            <a:r>
              <a:rPr lang="fr-FR" dirty="0"/>
              <a:t>. L'orage a été caractérisé par un front froid fort et un front chaud plus faible et une grande nébulosité avec </a:t>
            </a:r>
            <a:r>
              <a:rPr lang="fr-FR" dirty="0" smtClean="0"/>
              <a:t>convection </a:t>
            </a:r>
            <a:r>
              <a:rPr lang="fr-FR" dirty="0"/>
              <a:t>intégrée au nord du front chaud et </a:t>
            </a:r>
            <a:r>
              <a:rPr lang="fr-FR" dirty="0" smtClean="0"/>
              <a:t>au </a:t>
            </a:r>
            <a:r>
              <a:rPr lang="fr-FR" dirty="0"/>
              <a:t>centre </a:t>
            </a:r>
            <a:r>
              <a:rPr lang="fr-FR" dirty="0" smtClean="0"/>
              <a:t>de basse pression. </a:t>
            </a:r>
            <a:r>
              <a:rPr lang="fr-FR" dirty="0"/>
              <a:t>Ce cas est bon pour illustrer des concepts importants sur la structure et le développement des tempêtes. </a:t>
            </a:r>
            <a:r>
              <a:rPr lang="fr-FR" dirty="0" smtClean="0"/>
              <a:t>Les </a:t>
            </a:r>
            <a:r>
              <a:rPr lang="fr-FR" dirty="0"/>
              <a:t>exercices de laboratoire donnés ci-dessous visent </a:t>
            </a:r>
            <a:r>
              <a:rPr lang="fr-FR" dirty="0" smtClean="0"/>
              <a:t>les </a:t>
            </a:r>
            <a:r>
              <a:rPr lang="fr-FR" dirty="0"/>
              <a:t>étudiants </a:t>
            </a:r>
            <a:r>
              <a:rPr lang="fr-FR" dirty="0" smtClean="0"/>
              <a:t>débutant </a:t>
            </a:r>
            <a:r>
              <a:rPr lang="fr-FR" dirty="0"/>
              <a:t>les sciences de l'atmosphère. </a:t>
            </a:r>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2</a:t>
            </a:fld>
            <a:endParaRPr lang="fr-CA"/>
          </a:p>
        </p:txBody>
      </p:sp>
    </p:spTree>
    <p:extLst>
      <p:ext uri="{BB962C8B-B14F-4D97-AF65-F5344CB8AC3E}">
        <p14:creationId xmlns:p14="http://schemas.microsoft.com/office/powerpoint/2010/main" val="19000856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Exercice </a:t>
            </a:r>
            <a:r>
              <a:rPr lang="fr-CA" dirty="0" smtClean="0"/>
              <a:t>12.2 </a:t>
            </a:r>
            <a:r>
              <a:rPr lang="fr-CA" dirty="0" smtClean="0"/>
              <a:t>– 2.</a:t>
            </a:r>
            <a:endParaRPr lang="fr-CA" dirty="0"/>
          </a:p>
        </p:txBody>
      </p:sp>
      <p:sp>
        <p:nvSpPr>
          <p:cNvPr id="3" name="Espace réservé du contenu 2"/>
          <p:cNvSpPr>
            <a:spLocks noGrp="1"/>
          </p:cNvSpPr>
          <p:nvPr>
            <p:ph idx="1"/>
          </p:nvPr>
        </p:nvSpPr>
        <p:spPr>
          <a:xfrm>
            <a:off x="457200" y="1196752"/>
            <a:ext cx="8229600" cy="5544616"/>
          </a:xfrm>
        </p:spPr>
        <p:txBody>
          <a:bodyPr>
            <a:noAutofit/>
          </a:bodyPr>
          <a:lstStyle/>
          <a:p>
            <a:r>
              <a:rPr lang="fr-CA" sz="1800" dirty="0" smtClean="0">
                <a:effectLst>
                  <a:outerShdw blurRad="38100" dist="38100" dir="2700000" algn="tl">
                    <a:srgbClr val="000000">
                      <a:alpha val="43137"/>
                    </a:srgbClr>
                  </a:outerShdw>
                </a:effectLst>
              </a:rPr>
              <a:t>Après avoir étudié en détail les cartes satellitaires et les données météorologiques proche de la surface :</a:t>
            </a:r>
          </a:p>
          <a:p>
            <a:pPr lvl="1"/>
            <a:r>
              <a:rPr lang="fr-CA" sz="1800" dirty="0" smtClean="0">
                <a:effectLst>
                  <a:outerShdw blurRad="38100" dist="38100" dir="2700000" algn="tl">
                    <a:srgbClr val="000000">
                      <a:alpha val="43137"/>
                    </a:srgbClr>
                  </a:outerShdw>
                </a:effectLst>
              </a:rPr>
              <a:t>Champ de température : encerclez les régions où le gradient de température est élevé</a:t>
            </a:r>
          </a:p>
          <a:p>
            <a:pPr lvl="1"/>
            <a:r>
              <a:rPr lang="fr-CA" sz="1800" dirty="0" smtClean="0">
                <a:effectLst>
                  <a:outerShdw blurRad="38100" dist="38100" dir="2700000" algn="tl">
                    <a:srgbClr val="000000">
                      <a:alpha val="43137"/>
                    </a:srgbClr>
                  </a:outerShdw>
                </a:effectLst>
              </a:rPr>
              <a:t>Champ d’humidité : </a:t>
            </a:r>
            <a:r>
              <a:rPr lang="fr-CA" sz="1800" dirty="0">
                <a:effectLst>
                  <a:outerShdw blurRad="38100" dist="38100" dir="2700000" algn="tl">
                    <a:srgbClr val="000000">
                      <a:alpha val="43137"/>
                    </a:srgbClr>
                  </a:outerShdw>
                </a:effectLst>
              </a:rPr>
              <a:t>encerclez </a:t>
            </a:r>
            <a:r>
              <a:rPr lang="fr-CA" sz="1800" dirty="0" smtClean="0">
                <a:effectLst>
                  <a:outerShdw blurRad="38100" dist="38100" dir="2700000" algn="tl">
                    <a:srgbClr val="000000">
                      <a:alpha val="43137"/>
                    </a:srgbClr>
                  </a:outerShdw>
                </a:effectLst>
              </a:rPr>
              <a:t>les régions </a:t>
            </a:r>
            <a:r>
              <a:rPr lang="fr-CA" sz="1800" dirty="0">
                <a:effectLst>
                  <a:outerShdw blurRad="38100" dist="38100" dir="2700000" algn="tl">
                    <a:srgbClr val="000000">
                      <a:alpha val="43137"/>
                    </a:srgbClr>
                  </a:outerShdw>
                </a:effectLst>
              </a:rPr>
              <a:t>où le gradient </a:t>
            </a:r>
            <a:r>
              <a:rPr lang="fr-CA" sz="1800" dirty="0" smtClean="0">
                <a:effectLst>
                  <a:outerShdw blurRad="38100" dist="38100" dir="2700000" algn="tl">
                    <a:srgbClr val="000000">
                      <a:alpha val="43137"/>
                    </a:srgbClr>
                  </a:outerShdw>
                </a:effectLst>
              </a:rPr>
              <a:t>de rapport de mélange </a:t>
            </a:r>
            <a:r>
              <a:rPr lang="fr-CA" sz="1800" dirty="0">
                <a:effectLst>
                  <a:outerShdw blurRad="38100" dist="38100" dir="2700000" algn="tl">
                    <a:srgbClr val="000000">
                      <a:alpha val="43137"/>
                    </a:srgbClr>
                  </a:outerShdw>
                </a:effectLst>
              </a:rPr>
              <a:t>est </a:t>
            </a:r>
            <a:r>
              <a:rPr lang="fr-CA" sz="1800" dirty="0" smtClean="0">
                <a:effectLst>
                  <a:outerShdw blurRad="38100" dist="38100" dir="2700000" algn="tl">
                    <a:srgbClr val="000000">
                      <a:alpha val="43137"/>
                    </a:srgbClr>
                  </a:outerShdw>
                </a:effectLst>
              </a:rPr>
              <a:t>élevé</a:t>
            </a:r>
          </a:p>
          <a:p>
            <a:pPr lvl="1"/>
            <a:r>
              <a:rPr lang="fr-CA" sz="1800" dirty="0" smtClean="0">
                <a:effectLst>
                  <a:outerShdw blurRad="38100" dist="38100" dir="2700000" algn="tl">
                    <a:srgbClr val="000000">
                      <a:alpha val="43137"/>
                    </a:srgbClr>
                  </a:outerShdw>
                </a:effectLst>
              </a:rPr>
              <a:t>Les vents : </a:t>
            </a:r>
          </a:p>
          <a:p>
            <a:pPr lvl="2"/>
            <a:r>
              <a:rPr lang="fr-CA" sz="1800" dirty="0">
                <a:effectLst>
                  <a:outerShdw blurRad="38100" dist="38100" dir="2700000" algn="tl">
                    <a:srgbClr val="000000">
                      <a:alpha val="43137"/>
                    </a:srgbClr>
                  </a:outerShdw>
                </a:effectLst>
              </a:rPr>
              <a:t>Localisez le centre de basse pression. </a:t>
            </a:r>
            <a:endParaRPr lang="fr-CA" sz="1800" dirty="0" smtClean="0">
              <a:effectLst>
                <a:outerShdw blurRad="38100" dist="38100" dir="2700000" algn="tl">
                  <a:srgbClr val="000000">
                    <a:alpha val="43137"/>
                  </a:srgbClr>
                </a:outerShdw>
              </a:effectLst>
            </a:endParaRPr>
          </a:p>
          <a:p>
            <a:pPr lvl="2"/>
            <a:r>
              <a:rPr lang="fr-CA" sz="1800" dirty="0" smtClean="0">
                <a:effectLst>
                  <a:outerShdw blurRad="38100" dist="38100" dir="2700000" algn="tl">
                    <a:srgbClr val="000000">
                      <a:alpha val="43137"/>
                    </a:srgbClr>
                  </a:outerShdw>
                </a:effectLst>
              </a:rPr>
              <a:t>Tracez le front froid</a:t>
            </a:r>
          </a:p>
          <a:p>
            <a:pPr lvl="2"/>
            <a:r>
              <a:rPr lang="fr-CA" sz="1800" dirty="0" smtClean="0">
                <a:effectLst>
                  <a:outerShdw blurRad="38100" dist="38100" dir="2700000" algn="tl">
                    <a:srgbClr val="000000">
                      <a:alpha val="43137"/>
                    </a:srgbClr>
                  </a:outerShdw>
                </a:effectLst>
              </a:rPr>
              <a:t>Tracez le front chaud</a:t>
            </a:r>
          </a:p>
          <a:p>
            <a:pPr lvl="1"/>
            <a:r>
              <a:rPr lang="fr-CA" sz="1800" dirty="0" smtClean="0">
                <a:effectLst>
                  <a:outerShdw blurRad="38100" dist="38100" dir="2700000" algn="tl">
                    <a:srgbClr val="000000">
                      <a:alpha val="43137"/>
                    </a:srgbClr>
                  </a:outerShdw>
                </a:effectLst>
              </a:rPr>
              <a:t>A quel front correspond la ligne de précipitation intense qui on observe dans l’image radar (ligne de grain)?</a:t>
            </a:r>
          </a:p>
          <a:p>
            <a:pPr lvl="1"/>
            <a:r>
              <a:rPr lang="fr-CA" sz="1800" dirty="0" smtClean="0">
                <a:effectLst>
                  <a:outerShdw blurRad="38100" dist="38100" dir="2700000" algn="tl">
                    <a:srgbClr val="000000">
                      <a:alpha val="43137"/>
                    </a:srgbClr>
                  </a:outerShdw>
                </a:effectLst>
              </a:rPr>
              <a:t>Est-ce que la précipitation le long de cette ligne est de type convectif ou stratiforme?  Comment arrivez-vous à votre conclusion?</a:t>
            </a:r>
          </a:p>
          <a:p>
            <a:pPr lvl="1"/>
            <a:endParaRPr lang="fr-CA" sz="1800" dirty="0">
              <a:effectLst>
                <a:outerShdw blurRad="38100" dist="38100" dir="2700000" algn="tl">
                  <a:srgbClr val="000000">
                    <a:alpha val="43137"/>
                  </a:srgbClr>
                </a:outerShdw>
              </a:effectLst>
            </a:endParaRPr>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20</a:t>
            </a:fld>
            <a:endParaRPr lang="fr-CA"/>
          </a:p>
        </p:txBody>
      </p:sp>
    </p:spTree>
    <p:extLst>
      <p:ext uri="{BB962C8B-B14F-4D97-AF65-F5344CB8AC3E}">
        <p14:creationId xmlns:p14="http://schemas.microsoft.com/office/powerpoint/2010/main" val="1981783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Température à 2 mètres</a:t>
            </a:r>
            <a:endParaRPr lang="fr-CA" dirty="0"/>
          </a:p>
        </p:txBody>
      </p:sp>
      <p:pic>
        <p:nvPicPr>
          <p:cNvPr id="15362" name="Picture 2" descr="http://www.atmos.uwyo.edu/~geerts/atsc2000/lab/synlab/00z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96752"/>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15616" y="6011996"/>
            <a:ext cx="7344816" cy="369332"/>
          </a:xfrm>
          <a:prstGeom prst="rect">
            <a:avLst/>
          </a:prstGeom>
        </p:spPr>
        <p:txBody>
          <a:bodyPr wrap="square">
            <a:spAutoFit/>
          </a:bodyPr>
          <a:lstStyle/>
          <a:p>
            <a:r>
              <a:rPr lang="fr-CA" dirty="0" smtClean="0">
                <a:effectLst>
                  <a:outerShdw blurRad="38100" dist="38100" dir="2700000" algn="tl">
                    <a:srgbClr val="000000">
                      <a:alpha val="43137"/>
                    </a:srgbClr>
                  </a:outerShdw>
                </a:effectLst>
              </a:rPr>
              <a:t>- Encerclez </a:t>
            </a:r>
            <a:r>
              <a:rPr lang="fr-CA" dirty="0">
                <a:effectLst>
                  <a:outerShdw blurRad="38100" dist="38100" dir="2700000" algn="tl">
                    <a:srgbClr val="000000">
                      <a:alpha val="43137"/>
                    </a:srgbClr>
                  </a:outerShdw>
                </a:effectLst>
              </a:rPr>
              <a:t>les régions où le gradient de température est élevé</a:t>
            </a:r>
            <a:endParaRPr lang="fr-FR" dirty="0"/>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21</a:t>
            </a:fld>
            <a:endParaRPr lang="fr-CA"/>
          </a:p>
        </p:txBody>
      </p:sp>
    </p:spTree>
    <p:extLst>
      <p:ext uri="{BB962C8B-B14F-4D97-AF65-F5344CB8AC3E}">
        <p14:creationId xmlns:p14="http://schemas.microsoft.com/office/powerpoint/2010/main" val="7921108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Point de rosée à 2 mètres</a:t>
            </a:r>
            <a:endParaRPr lang="fr-CA" dirty="0"/>
          </a:p>
        </p:txBody>
      </p:sp>
      <p:pic>
        <p:nvPicPr>
          <p:cNvPr id="14340" name="Picture 4" descr="http://www.atmos.uwyo.edu/~geerts/atsc2000/lab/synlab/00z_dwp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702" y="1124744"/>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27584" y="5949280"/>
            <a:ext cx="7704856" cy="369332"/>
          </a:xfrm>
          <a:prstGeom prst="rect">
            <a:avLst/>
          </a:prstGeom>
        </p:spPr>
        <p:txBody>
          <a:bodyPr wrap="square">
            <a:spAutoFit/>
          </a:bodyPr>
          <a:lstStyle/>
          <a:p>
            <a:r>
              <a:rPr lang="fr-CA" dirty="0" smtClean="0">
                <a:effectLst>
                  <a:outerShdw blurRad="38100" dist="38100" dir="2700000" algn="tl">
                    <a:srgbClr val="000000">
                      <a:alpha val="43137"/>
                    </a:srgbClr>
                  </a:outerShdw>
                </a:effectLst>
              </a:rPr>
              <a:t>- encerclez </a:t>
            </a:r>
            <a:r>
              <a:rPr lang="fr-CA" dirty="0">
                <a:effectLst>
                  <a:outerShdw blurRad="38100" dist="38100" dir="2700000" algn="tl">
                    <a:srgbClr val="000000">
                      <a:alpha val="43137"/>
                    </a:srgbClr>
                  </a:outerShdw>
                </a:effectLst>
              </a:rPr>
              <a:t>les régions où le gradient de rapport de mélange est élevé</a:t>
            </a:r>
            <a:endParaRPr lang="fr-FR" dirty="0"/>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22</a:t>
            </a:fld>
            <a:endParaRPr lang="fr-CA"/>
          </a:p>
        </p:txBody>
      </p:sp>
    </p:spTree>
    <p:extLst>
      <p:ext uri="{BB962C8B-B14F-4D97-AF65-F5344CB8AC3E}">
        <p14:creationId xmlns:p14="http://schemas.microsoft.com/office/powerpoint/2010/main" val="2121325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Vents à 10 mètres</a:t>
            </a:r>
            <a:endParaRPr lang="fr-CA" dirty="0"/>
          </a:p>
        </p:txBody>
      </p:sp>
      <p:pic>
        <p:nvPicPr>
          <p:cNvPr id="16386" name="Picture 2" descr="http://www.atmos.uwyo.edu/~geerts/atsc2000/lab/synlab/00z_win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702" y="1196752"/>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59632" y="5733256"/>
            <a:ext cx="4572000" cy="1200329"/>
          </a:xfrm>
          <a:prstGeom prst="rect">
            <a:avLst/>
          </a:prstGeom>
        </p:spPr>
        <p:txBody>
          <a:bodyPr>
            <a:spAutoFit/>
          </a:bodyPr>
          <a:lstStyle/>
          <a:p>
            <a:pPr marL="1200150" lvl="2" indent="-285750">
              <a:buFont typeface="Calibri" panose="020F0502020204030204" pitchFamily="34" charset="0"/>
              <a:buChar char="‒"/>
            </a:pPr>
            <a:r>
              <a:rPr lang="fr-CA" dirty="0">
                <a:effectLst>
                  <a:outerShdw blurRad="38100" dist="38100" dir="2700000" algn="tl">
                    <a:srgbClr val="000000">
                      <a:alpha val="43137"/>
                    </a:srgbClr>
                  </a:outerShdw>
                </a:effectLst>
              </a:rPr>
              <a:t>Localisez le centre de basse pression. </a:t>
            </a:r>
          </a:p>
          <a:p>
            <a:pPr marL="1200150" lvl="2" indent="-285750">
              <a:buFont typeface="Calibri" panose="020F0502020204030204" pitchFamily="34" charset="0"/>
              <a:buChar char="‒"/>
            </a:pPr>
            <a:r>
              <a:rPr lang="fr-CA" dirty="0">
                <a:effectLst>
                  <a:outerShdw blurRad="38100" dist="38100" dir="2700000" algn="tl">
                    <a:srgbClr val="000000">
                      <a:alpha val="43137"/>
                    </a:srgbClr>
                  </a:outerShdw>
                </a:effectLst>
              </a:rPr>
              <a:t>Tracez le front froid</a:t>
            </a:r>
          </a:p>
          <a:p>
            <a:pPr marL="1200150" lvl="2" indent="-285750">
              <a:buFont typeface="Calibri" panose="020F0502020204030204" pitchFamily="34" charset="0"/>
              <a:buChar char="‒"/>
            </a:pPr>
            <a:r>
              <a:rPr lang="fr-CA" dirty="0">
                <a:effectLst>
                  <a:outerShdw blurRad="38100" dist="38100" dir="2700000" algn="tl">
                    <a:srgbClr val="000000">
                      <a:alpha val="43137"/>
                    </a:srgbClr>
                  </a:outerShdw>
                </a:effectLst>
              </a:rPr>
              <a:t>Tracez le front chaud</a:t>
            </a:r>
            <a:endParaRPr lang="fr-FR" dirty="0"/>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23</a:t>
            </a:fld>
            <a:endParaRPr lang="fr-CA"/>
          </a:p>
        </p:txBody>
      </p:sp>
    </p:spTree>
    <p:extLst>
      <p:ext uri="{BB962C8B-B14F-4D97-AF65-F5344CB8AC3E}">
        <p14:creationId xmlns:p14="http://schemas.microsoft.com/office/powerpoint/2010/main" val="7921108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Vents à 10 mètres</a:t>
            </a:r>
            <a:endParaRPr lang="fr-CA" dirty="0"/>
          </a:p>
        </p:txBody>
      </p:sp>
      <p:pic>
        <p:nvPicPr>
          <p:cNvPr id="16386" name="Picture 2" descr="http://www.atmos.uwyo.edu/~geerts/atsc2000/lab/synlab/00z_win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702" y="1196752"/>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59632" y="5733256"/>
            <a:ext cx="4572000" cy="1200329"/>
          </a:xfrm>
          <a:prstGeom prst="rect">
            <a:avLst/>
          </a:prstGeom>
        </p:spPr>
        <p:txBody>
          <a:bodyPr>
            <a:spAutoFit/>
          </a:bodyPr>
          <a:lstStyle/>
          <a:p>
            <a:pPr marL="1200150" lvl="2" indent="-285750">
              <a:buFont typeface="Calibri" panose="020F0502020204030204" pitchFamily="34" charset="0"/>
              <a:buChar char="‒"/>
            </a:pPr>
            <a:r>
              <a:rPr lang="fr-CA" dirty="0">
                <a:effectLst>
                  <a:outerShdw blurRad="38100" dist="38100" dir="2700000" algn="tl">
                    <a:srgbClr val="000000">
                      <a:alpha val="43137"/>
                    </a:srgbClr>
                  </a:outerShdw>
                </a:effectLst>
              </a:rPr>
              <a:t>Localisez le centre de basse pression. </a:t>
            </a:r>
          </a:p>
          <a:p>
            <a:pPr marL="1200150" lvl="2" indent="-285750">
              <a:buFont typeface="Calibri" panose="020F0502020204030204" pitchFamily="34" charset="0"/>
              <a:buChar char="‒"/>
            </a:pPr>
            <a:r>
              <a:rPr lang="fr-CA" dirty="0">
                <a:effectLst>
                  <a:outerShdw blurRad="38100" dist="38100" dir="2700000" algn="tl">
                    <a:srgbClr val="000000">
                      <a:alpha val="43137"/>
                    </a:srgbClr>
                  </a:outerShdw>
                </a:effectLst>
              </a:rPr>
              <a:t>Tracez le front froid</a:t>
            </a:r>
          </a:p>
          <a:p>
            <a:pPr marL="1200150" lvl="2" indent="-285750">
              <a:buFont typeface="Calibri" panose="020F0502020204030204" pitchFamily="34" charset="0"/>
              <a:buChar char="‒"/>
            </a:pPr>
            <a:r>
              <a:rPr lang="fr-CA" dirty="0">
                <a:effectLst>
                  <a:outerShdw blurRad="38100" dist="38100" dir="2700000" algn="tl">
                    <a:srgbClr val="000000">
                      <a:alpha val="43137"/>
                    </a:srgbClr>
                  </a:outerShdw>
                </a:effectLst>
              </a:rPr>
              <a:t>Tracez le front chaud</a:t>
            </a:r>
            <a:endParaRPr lang="fr-FR" dirty="0"/>
          </a:p>
        </p:txBody>
      </p:sp>
      <p:sp>
        <p:nvSpPr>
          <p:cNvPr id="4" name="ZoneTexte 3"/>
          <p:cNvSpPr txBox="1"/>
          <p:nvPr/>
        </p:nvSpPr>
        <p:spPr>
          <a:xfrm>
            <a:off x="4788024" y="1547500"/>
            <a:ext cx="282450" cy="369332"/>
          </a:xfrm>
          <a:prstGeom prst="rect">
            <a:avLst/>
          </a:prstGeom>
          <a:noFill/>
        </p:spPr>
        <p:txBody>
          <a:bodyPr wrap="none" rtlCol="0">
            <a:spAutoFit/>
          </a:bodyPr>
          <a:lstStyle/>
          <a:p>
            <a:r>
              <a:rPr lang="fr-FR" b="1" dirty="0" smtClean="0">
                <a:solidFill>
                  <a:schemeClr val="bg1"/>
                </a:solidFill>
                <a:effectLst>
                  <a:outerShdw blurRad="38100" dist="38100" dir="2700000" algn="tl">
                    <a:srgbClr val="000000">
                      <a:alpha val="43137"/>
                    </a:srgbClr>
                  </a:outerShdw>
                </a:effectLst>
              </a:rPr>
              <a:t>L</a:t>
            </a:r>
            <a:endParaRPr lang="fr-FR" b="1" dirty="0">
              <a:solidFill>
                <a:schemeClr val="bg1"/>
              </a:solidFill>
              <a:effectLst>
                <a:outerShdw blurRad="38100" dist="38100" dir="2700000" algn="tl">
                  <a:srgbClr val="000000">
                    <a:alpha val="43137"/>
                  </a:srgbClr>
                </a:outerShdw>
              </a:effectLst>
            </a:endParaRPr>
          </a:p>
        </p:txBody>
      </p:sp>
      <p:sp>
        <p:nvSpPr>
          <p:cNvPr id="5" name="Forme libre 4"/>
          <p:cNvSpPr/>
          <p:nvPr/>
        </p:nvSpPr>
        <p:spPr>
          <a:xfrm>
            <a:off x="5280917" y="1613043"/>
            <a:ext cx="1972638" cy="164386"/>
          </a:xfrm>
          <a:custGeom>
            <a:avLst/>
            <a:gdLst>
              <a:gd name="connsiteX0" fmla="*/ 0 w 1972638"/>
              <a:gd name="connsiteY0" fmla="*/ 0 h 164386"/>
              <a:gd name="connsiteX1" fmla="*/ 996593 w 1972638"/>
              <a:gd name="connsiteY1" fmla="*/ 51370 h 164386"/>
              <a:gd name="connsiteX2" fmla="*/ 1972638 w 1972638"/>
              <a:gd name="connsiteY2" fmla="*/ 164386 h 164386"/>
              <a:gd name="connsiteX3" fmla="*/ 1972638 w 1972638"/>
              <a:gd name="connsiteY3" fmla="*/ 164386 h 164386"/>
              <a:gd name="connsiteX4" fmla="*/ 1972638 w 1972638"/>
              <a:gd name="connsiteY4" fmla="*/ 164386 h 164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638" h="164386">
                <a:moveTo>
                  <a:pt x="0" y="0"/>
                </a:moveTo>
                <a:cubicBezTo>
                  <a:pt x="333910" y="11986"/>
                  <a:pt x="667820" y="23972"/>
                  <a:pt x="996593" y="51370"/>
                </a:cubicBezTo>
                <a:cubicBezTo>
                  <a:pt x="1325366" y="78768"/>
                  <a:pt x="1972638" y="164386"/>
                  <a:pt x="1972638" y="164386"/>
                </a:cubicBezTo>
                <a:lnTo>
                  <a:pt x="1972638" y="164386"/>
                </a:lnTo>
                <a:lnTo>
                  <a:pt x="1972638" y="164386"/>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libre 7"/>
          <p:cNvSpPr/>
          <p:nvPr/>
        </p:nvSpPr>
        <p:spPr>
          <a:xfrm>
            <a:off x="3923928" y="2054831"/>
            <a:ext cx="1509730" cy="3174369"/>
          </a:xfrm>
          <a:custGeom>
            <a:avLst/>
            <a:gdLst>
              <a:gd name="connsiteX0" fmla="*/ 565079 w 892073"/>
              <a:gd name="connsiteY0" fmla="*/ 0 h 2280863"/>
              <a:gd name="connsiteX1" fmla="*/ 852755 w 892073"/>
              <a:gd name="connsiteY1" fmla="*/ 565079 h 2280863"/>
              <a:gd name="connsiteX2" fmla="*/ 863029 w 892073"/>
              <a:gd name="connsiteY2" fmla="*/ 1078787 h 2280863"/>
              <a:gd name="connsiteX3" fmla="*/ 606175 w 892073"/>
              <a:gd name="connsiteY3" fmla="*/ 1489753 h 2280863"/>
              <a:gd name="connsiteX4" fmla="*/ 267128 w 892073"/>
              <a:gd name="connsiteY4" fmla="*/ 2065106 h 2280863"/>
              <a:gd name="connsiteX5" fmla="*/ 0 w 892073"/>
              <a:gd name="connsiteY5" fmla="*/ 2280863 h 2280863"/>
              <a:gd name="connsiteX0" fmla="*/ 565079 w 872923"/>
              <a:gd name="connsiteY0" fmla="*/ 0 h 2280863"/>
              <a:gd name="connsiteX1" fmla="*/ 852755 w 872923"/>
              <a:gd name="connsiteY1" fmla="*/ 565079 h 2280863"/>
              <a:gd name="connsiteX2" fmla="*/ 821933 w 872923"/>
              <a:gd name="connsiteY2" fmla="*/ 1058239 h 2280863"/>
              <a:gd name="connsiteX3" fmla="*/ 606175 w 872923"/>
              <a:gd name="connsiteY3" fmla="*/ 1489753 h 2280863"/>
              <a:gd name="connsiteX4" fmla="*/ 267128 w 872923"/>
              <a:gd name="connsiteY4" fmla="*/ 2065106 h 2280863"/>
              <a:gd name="connsiteX5" fmla="*/ 0 w 872923"/>
              <a:gd name="connsiteY5" fmla="*/ 2280863 h 2280863"/>
              <a:gd name="connsiteX0" fmla="*/ 565079 w 870135"/>
              <a:gd name="connsiteY0" fmla="*/ 0 h 2280863"/>
              <a:gd name="connsiteX1" fmla="*/ 852755 w 870135"/>
              <a:gd name="connsiteY1" fmla="*/ 565079 h 2280863"/>
              <a:gd name="connsiteX2" fmla="*/ 821933 w 870135"/>
              <a:gd name="connsiteY2" fmla="*/ 1058239 h 2280863"/>
              <a:gd name="connsiteX3" fmla="*/ 689364 w 870135"/>
              <a:gd name="connsiteY3" fmla="*/ 1538937 h 2280863"/>
              <a:gd name="connsiteX4" fmla="*/ 267128 w 870135"/>
              <a:gd name="connsiteY4" fmla="*/ 2065106 h 2280863"/>
              <a:gd name="connsiteX5" fmla="*/ 0 w 870135"/>
              <a:gd name="connsiteY5" fmla="*/ 2280863 h 2280863"/>
              <a:gd name="connsiteX0" fmla="*/ 565079 w 871256"/>
              <a:gd name="connsiteY0" fmla="*/ 0 h 2280863"/>
              <a:gd name="connsiteX1" fmla="*/ 852755 w 871256"/>
              <a:gd name="connsiteY1" fmla="*/ 565079 h 2280863"/>
              <a:gd name="connsiteX2" fmla="*/ 821933 w 871256"/>
              <a:gd name="connsiteY2" fmla="*/ 1058239 h 2280863"/>
              <a:gd name="connsiteX3" fmla="*/ 653789 w 871256"/>
              <a:gd name="connsiteY3" fmla="*/ 1524173 h 2280863"/>
              <a:gd name="connsiteX4" fmla="*/ 267128 w 871256"/>
              <a:gd name="connsiteY4" fmla="*/ 2065106 h 2280863"/>
              <a:gd name="connsiteX5" fmla="*/ 0 w 871256"/>
              <a:gd name="connsiteY5" fmla="*/ 2280863 h 228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256" h="2280863">
                <a:moveTo>
                  <a:pt x="565079" y="0"/>
                </a:moveTo>
                <a:cubicBezTo>
                  <a:pt x="684088" y="192640"/>
                  <a:pt x="809946" y="388706"/>
                  <a:pt x="852755" y="565079"/>
                </a:cubicBezTo>
                <a:cubicBezTo>
                  <a:pt x="895564" y="741452"/>
                  <a:pt x="855094" y="898390"/>
                  <a:pt x="821933" y="1058239"/>
                </a:cubicBezTo>
                <a:cubicBezTo>
                  <a:pt x="788772" y="1218088"/>
                  <a:pt x="746257" y="1356362"/>
                  <a:pt x="653789" y="1524173"/>
                </a:cubicBezTo>
                <a:cubicBezTo>
                  <a:pt x="561322" y="1691984"/>
                  <a:pt x="376093" y="1938991"/>
                  <a:pt x="267128" y="2065106"/>
                </a:cubicBezTo>
                <a:cubicBezTo>
                  <a:pt x="158163" y="2191221"/>
                  <a:pt x="83049" y="2238910"/>
                  <a:pt x="0" y="2280863"/>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p:cNvSpPr>
            <a:spLocks noGrp="1"/>
          </p:cNvSpPr>
          <p:nvPr>
            <p:ph type="sldNum" sz="quarter" idx="12"/>
          </p:nvPr>
        </p:nvSpPr>
        <p:spPr/>
        <p:txBody>
          <a:bodyPr/>
          <a:lstStyle/>
          <a:p>
            <a:fld id="{B25CFFA6-9D08-4851-9BDD-E1DB94374450}" type="slidenum">
              <a:rPr lang="fr-CA" smtClean="0"/>
              <a:t>24</a:t>
            </a:fld>
            <a:endParaRPr lang="fr-CA"/>
          </a:p>
        </p:txBody>
      </p:sp>
    </p:spTree>
    <p:extLst>
      <p:ext uri="{BB962C8B-B14F-4D97-AF65-F5344CB8AC3E}">
        <p14:creationId xmlns:p14="http://schemas.microsoft.com/office/powerpoint/2010/main" val="37448623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Pression au niveau de la mer</a:t>
            </a:r>
            <a:endParaRPr lang="fr-CA" dirty="0"/>
          </a:p>
        </p:txBody>
      </p:sp>
      <p:pic>
        <p:nvPicPr>
          <p:cNvPr id="17410" name="Picture 2" descr="http://www.atmos.uwyo.edu/~geerts/atsc2000/lab/synlab/00z_pr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718" y="1196752"/>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9552" y="5795972"/>
            <a:ext cx="7128792" cy="369332"/>
          </a:xfrm>
          <a:prstGeom prst="rect">
            <a:avLst/>
          </a:prstGeom>
        </p:spPr>
        <p:txBody>
          <a:bodyPr wrap="square">
            <a:spAutoFit/>
          </a:bodyPr>
          <a:lstStyle/>
          <a:p>
            <a:pPr marL="1200150" lvl="2" indent="-285750">
              <a:buFont typeface="Calibri" panose="020F0502020204030204" pitchFamily="34" charset="0"/>
              <a:buChar char="‒"/>
            </a:pPr>
            <a:r>
              <a:rPr lang="fr-CA" dirty="0" smtClean="0">
                <a:effectLst>
                  <a:outerShdw blurRad="38100" dist="38100" dir="2700000" algn="tl">
                    <a:srgbClr val="000000">
                      <a:alpha val="43137"/>
                    </a:srgbClr>
                  </a:outerShdw>
                </a:effectLst>
              </a:rPr>
              <a:t>Tracez le creux le plus </a:t>
            </a:r>
            <a:r>
              <a:rPr lang="fr-CA" dirty="0" smtClean="0">
                <a:effectLst>
                  <a:outerShdw blurRad="38100" dist="38100" dir="2700000" algn="tl">
                    <a:srgbClr val="000000">
                      <a:alpha val="43137"/>
                    </a:srgbClr>
                  </a:outerShdw>
                </a:effectLst>
              </a:rPr>
              <a:t>important </a:t>
            </a:r>
            <a:r>
              <a:rPr lang="fr-CA" dirty="0" smtClean="0">
                <a:effectLst>
                  <a:outerShdw blurRad="38100" dist="38100" dir="2700000" algn="tl">
                    <a:srgbClr val="000000">
                      <a:alpha val="43137"/>
                    </a:srgbClr>
                  </a:outerShdw>
                </a:effectLst>
              </a:rPr>
              <a:t>associé à la dépression </a:t>
            </a:r>
          </a:p>
        </p:txBody>
      </p:sp>
      <p:sp>
        <p:nvSpPr>
          <p:cNvPr id="7" name="Espace réservé du numéro de diapositive 6"/>
          <p:cNvSpPr>
            <a:spLocks noGrp="1"/>
          </p:cNvSpPr>
          <p:nvPr>
            <p:ph type="sldNum" sz="quarter" idx="12"/>
          </p:nvPr>
        </p:nvSpPr>
        <p:spPr/>
        <p:txBody>
          <a:bodyPr/>
          <a:lstStyle/>
          <a:p>
            <a:fld id="{B25CFFA6-9D08-4851-9BDD-E1DB94374450}" type="slidenum">
              <a:rPr lang="fr-CA" smtClean="0"/>
              <a:t>25</a:t>
            </a:fld>
            <a:endParaRPr lang="fr-CA"/>
          </a:p>
        </p:txBody>
      </p:sp>
    </p:spTree>
    <p:extLst>
      <p:ext uri="{BB962C8B-B14F-4D97-AF65-F5344CB8AC3E}">
        <p14:creationId xmlns:p14="http://schemas.microsoft.com/office/powerpoint/2010/main" val="7921108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Pression au niveau de la mer</a:t>
            </a:r>
            <a:endParaRPr lang="fr-CA" dirty="0"/>
          </a:p>
        </p:txBody>
      </p:sp>
      <p:pic>
        <p:nvPicPr>
          <p:cNvPr id="17410" name="Picture 2" descr="http://www.atmos.uwyo.edu/~geerts/atsc2000/lab/synlab/00z_pr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718" y="1196752"/>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5" name="Forme libre 4"/>
          <p:cNvSpPr/>
          <p:nvPr/>
        </p:nvSpPr>
        <p:spPr>
          <a:xfrm>
            <a:off x="4932040" y="2054831"/>
            <a:ext cx="646447" cy="2598305"/>
          </a:xfrm>
          <a:custGeom>
            <a:avLst/>
            <a:gdLst>
              <a:gd name="connsiteX0" fmla="*/ 565079 w 892073"/>
              <a:gd name="connsiteY0" fmla="*/ 0 h 2280863"/>
              <a:gd name="connsiteX1" fmla="*/ 852755 w 892073"/>
              <a:gd name="connsiteY1" fmla="*/ 565079 h 2280863"/>
              <a:gd name="connsiteX2" fmla="*/ 863029 w 892073"/>
              <a:gd name="connsiteY2" fmla="*/ 1078787 h 2280863"/>
              <a:gd name="connsiteX3" fmla="*/ 606175 w 892073"/>
              <a:gd name="connsiteY3" fmla="*/ 1489753 h 2280863"/>
              <a:gd name="connsiteX4" fmla="*/ 267128 w 892073"/>
              <a:gd name="connsiteY4" fmla="*/ 2065106 h 2280863"/>
              <a:gd name="connsiteX5" fmla="*/ 0 w 892073"/>
              <a:gd name="connsiteY5" fmla="*/ 2280863 h 2280863"/>
              <a:gd name="connsiteX0" fmla="*/ 565079 w 872923"/>
              <a:gd name="connsiteY0" fmla="*/ 0 h 2280863"/>
              <a:gd name="connsiteX1" fmla="*/ 852755 w 872923"/>
              <a:gd name="connsiteY1" fmla="*/ 565079 h 2280863"/>
              <a:gd name="connsiteX2" fmla="*/ 821933 w 872923"/>
              <a:gd name="connsiteY2" fmla="*/ 1058239 h 2280863"/>
              <a:gd name="connsiteX3" fmla="*/ 606175 w 872923"/>
              <a:gd name="connsiteY3" fmla="*/ 1489753 h 2280863"/>
              <a:gd name="connsiteX4" fmla="*/ 267128 w 872923"/>
              <a:gd name="connsiteY4" fmla="*/ 2065106 h 2280863"/>
              <a:gd name="connsiteX5" fmla="*/ 0 w 872923"/>
              <a:gd name="connsiteY5" fmla="*/ 2280863 h 228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923" h="2280863">
                <a:moveTo>
                  <a:pt x="565079" y="0"/>
                </a:moveTo>
                <a:cubicBezTo>
                  <a:pt x="684088" y="192640"/>
                  <a:pt x="809946" y="388706"/>
                  <a:pt x="852755" y="565079"/>
                </a:cubicBezTo>
                <a:cubicBezTo>
                  <a:pt x="895564" y="741452"/>
                  <a:pt x="863030" y="904127"/>
                  <a:pt x="821933" y="1058239"/>
                </a:cubicBezTo>
                <a:cubicBezTo>
                  <a:pt x="780836" y="1212351"/>
                  <a:pt x="698643" y="1321942"/>
                  <a:pt x="606175" y="1489753"/>
                </a:cubicBezTo>
                <a:cubicBezTo>
                  <a:pt x="513708" y="1657564"/>
                  <a:pt x="368157" y="1933254"/>
                  <a:pt x="267128" y="2065106"/>
                </a:cubicBezTo>
                <a:cubicBezTo>
                  <a:pt x="166099" y="2196958"/>
                  <a:pt x="83049" y="2238910"/>
                  <a:pt x="0" y="2280863"/>
                </a:cubicBezTo>
              </a:path>
            </a:pathLst>
          </a:cu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539552" y="5795972"/>
            <a:ext cx="7128792" cy="369332"/>
          </a:xfrm>
          <a:prstGeom prst="rect">
            <a:avLst/>
          </a:prstGeom>
        </p:spPr>
        <p:txBody>
          <a:bodyPr wrap="square">
            <a:spAutoFit/>
          </a:bodyPr>
          <a:lstStyle/>
          <a:p>
            <a:pPr marL="1200150" lvl="2" indent="-285750">
              <a:buFont typeface="Calibri" panose="020F0502020204030204" pitchFamily="34" charset="0"/>
              <a:buChar char="‒"/>
            </a:pPr>
            <a:r>
              <a:rPr lang="fr-CA" dirty="0" smtClean="0">
                <a:effectLst>
                  <a:outerShdw blurRad="38100" dist="38100" dir="2700000" algn="tl">
                    <a:srgbClr val="000000">
                      <a:alpha val="43137"/>
                    </a:srgbClr>
                  </a:outerShdw>
                </a:effectLst>
              </a:rPr>
              <a:t>Vérifiez que le front froid est localisez dans ce creux</a:t>
            </a:r>
          </a:p>
        </p:txBody>
      </p:sp>
      <p:sp>
        <p:nvSpPr>
          <p:cNvPr id="3" name="Espace réservé du numéro de diapositive 2"/>
          <p:cNvSpPr>
            <a:spLocks noGrp="1"/>
          </p:cNvSpPr>
          <p:nvPr>
            <p:ph type="sldNum" sz="quarter" idx="12"/>
          </p:nvPr>
        </p:nvSpPr>
        <p:spPr/>
        <p:txBody>
          <a:bodyPr/>
          <a:lstStyle/>
          <a:p>
            <a:fld id="{B25CFFA6-9D08-4851-9BDD-E1DB94374450}" type="slidenum">
              <a:rPr lang="fr-CA" smtClean="0"/>
              <a:t>26</a:t>
            </a:fld>
            <a:endParaRPr lang="fr-CA"/>
          </a:p>
        </p:txBody>
      </p:sp>
    </p:spTree>
    <p:extLst>
      <p:ext uri="{BB962C8B-B14F-4D97-AF65-F5344CB8AC3E}">
        <p14:creationId xmlns:p14="http://schemas.microsoft.com/office/powerpoint/2010/main" val="39336195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atmos.uwyo.edu/~geerts/atsc2000/lab/synlab/00z_rada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32656"/>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9552" y="5108991"/>
            <a:ext cx="7992888" cy="1477328"/>
          </a:xfrm>
          <a:prstGeom prst="rect">
            <a:avLst/>
          </a:prstGeom>
        </p:spPr>
        <p:txBody>
          <a:bodyPr wrap="square">
            <a:spAutoFit/>
          </a:bodyPr>
          <a:lstStyle/>
          <a:p>
            <a:pPr marL="742950" lvl="1" indent="-285750">
              <a:buFont typeface="Calibri" panose="020F0502020204030204" pitchFamily="34" charset="0"/>
              <a:buChar char="‒"/>
            </a:pPr>
            <a:r>
              <a:rPr lang="fr-CA" dirty="0">
                <a:effectLst>
                  <a:outerShdw blurRad="38100" dist="38100" dir="2700000" algn="tl">
                    <a:srgbClr val="000000">
                      <a:alpha val="43137"/>
                    </a:srgbClr>
                  </a:outerShdw>
                </a:effectLst>
              </a:rPr>
              <a:t>A quel front correspond la ligne de précipitation intense qui on observe dans l’image radar (ligne de grain)?</a:t>
            </a:r>
          </a:p>
          <a:p>
            <a:pPr marL="742950" lvl="1" indent="-285750">
              <a:buFont typeface="Calibri" panose="020F0502020204030204" pitchFamily="34" charset="0"/>
              <a:buChar char="‒"/>
            </a:pPr>
            <a:r>
              <a:rPr lang="fr-CA" dirty="0">
                <a:effectLst>
                  <a:outerShdw blurRad="38100" dist="38100" dir="2700000" algn="tl">
                    <a:srgbClr val="000000">
                      <a:alpha val="43137"/>
                    </a:srgbClr>
                  </a:outerShdw>
                </a:effectLst>
              </a:rPr>
              <a:t>Est-ce que la précipitation le long de cette ligne est de type convectif ou stratiforme?  Comment arrivez-vous à votre </a:t>
            </a:r>
            <a:r>
              <a:rPr lang="fr-CA" dirty="0" smtClean="0">
                <a:effectLst>
                  <a:outerShdw blurRad="38100" dist="38100" dir="2700000" algn="tl">
                    <a:srgbClr val="000000">
                      <a:alpha val="43137"/>
                    </a:srgbClr>
                  </a:outerShdw>
                </a:effectLst>
              </a:rPr>
              <a:t>conclusion? (Utilisez l’information contenue dans les images radar et </a:t>
            </a:r>
            <a:r>
              <a:rPr lang="fr-CA" dirty="0">
                <a:effectLst>
                  <a:outerShdw blurRad="38100" dist="38100" dir="2700000" algn="tl">
                    <a:srgbClr val="000000">
                      <a:alpha val="43137"/>
                    </a:srgbClr>
                  </a:outerShdw>
                </a:effectLst>
              </a:rPr>
              <a:t>satellitaire)</a:t>
            </a:r>
            <a:endParaRPr lang="fr-FR" dirty="0"/>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27</a:t>
            </a:fld>
            <a:endParaRPr lang="fr-CA"/>
          </a:p>
        </p:txBody>
      </p:sp>
    </p:spTree>
    <p:extLst>
      <p:ext uri="{BB962C8B-B14F-4D97-AF65-F5344CB8AC3E}">
        <p14:creationId xmlns:p14="http://schemas.microsoft.com/office/powerpoint/2010/main" val="6221669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atmos.uwyo.edu/~geerts/atsc2000/lab/synlab/00z_s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718" y="1052736"/>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fld id="{B25CFFA6-9D08-4851-9BDD-E1DB94374450}" type="slidenum">
              <a:rPr lang="fr-CA" smtClean="0"/>
              <a:t>28</a:t>
            </a:fld>
            <a:endParaRPr lang="fr-CA"/>
          </a:p>
        </p:txBody>
      </p:sp>
    </p:spTree>
    <p:extLst>
      <p:ext uri="{BB962C8B-B14F-4D97-AF65-F5344CB8AC3E}">
        <p14:creationId xmlns:p14="http://schemas.microsoft.com/office/powerpoint/2010/main" val="29330892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25CFFA6-9D08-4851-9BDD-E1DB94374450}" type="slidenum">
              <a:rPr lang="fr-CA" smtClean="0"/>
              <a:t>29</a:t>
            </a:fld>
            <a:endParaRPr lang="fr-CA"/>
          </a:p>
        </p:txBody>
      </p:sp>
      <p:sp>
        <p:nvSpPr>
          <p:cNvPr id="3" name="Rectangle 2"/>
          <p:cNvSpPr/>
          <p:nvPr/>
        </p:nvSpPr>
        <p:spPr>
          <a:xfrm>
            <a:off x="467544" y="417438"/>
            <a:ext cx="8424936" cy="2246769"/>
          </a:xfrm>
          <a:prstGeom prst="rect">
            <a:avLst/>
          </a:prstGeom>
          <a:solidFill>
            <a:schemeClr val="bg1"/>
          </a:solidFill>
        </p:spPr>
        <p:txBody>
          <a:bodyPr wrap="square">
            <a:spAutoFit/>
          </a:bodyPr>
          <a:lstStyle/>
          <a:p>
            <a:r>
              <a:rPr lang="fr-CA" sz="3200" dirty="0" smtClean="0">
                <a:effectLst>
                  <a:outerShdw blurRad="38100" dist="38100" dir="2700000" algn="tl">
                    <a:srgbClr val="000000">
                      <a:alpha val="43137"/>
                    </a:srgbClr>
                  </a:outerShdw>
                </a:effectLst>
              </a:rPr>
              <a:t>Exercice </a:t>
            </a:r>
            <a:r>
              <a:rPr lang="fr-CA" sz="3200" dirty="0" smtClean="0">
                <a:effectLst>
                  <a:outerShdw blurRad="38100" dist="38100" dir="2700000" algn="tl">
                    <a:srgbClr val="000000">
                      <a:alpha val="43137"/>
                    </a:srgbClr>
                  </a:outerShdw>
                </a:effectLst>
              </a:rPr>
              <a:t>12.2 </a:t>
            </a:r>
            <a:r>
              <a:rPr lang="fr-CA" sz="3200" dirty="0" smtClean="0">
                <a:effectLst>
                  <a:outerShdw blurRad="38100" dist="38100" dir="2700000" algn="tl">
                    <a:srgbClr val="000000">
                      <a:alpha val="43137"/>
                    </a:srgbClr>
                  </a:outerShdw>
                </a:effectLst>
              </a:rPr>
              <a:t>– 3.</a:t>
            </a:r>
          </a:p>
          <a:p>
            <a:pPr marL="342900" indent="-342900">
              <a:buFont typeface="Calibri" panose="020F0502020204030204" pitchFamily="34" charset="0"/>
              <a:buChar char="‒"/>
            </a:pPr>
            <a:r>
              <a:rPr lang="fr-CA" dirty="0" smtClean="0">
                <a:effectLst>
                  <a:outerShdw blurRad="38100" dist="38100" dir="2700000" algn="tl">
                    <a:srgbClr val="000000">
                      <a:alpha val="43137"/>
                    </a:srgbClr>
                  </a:outerShdw>
                </a:effectLst>
              </a:rPr>
              <a:t>Comparez les positions du front froid, du centre de basse pression et de </a:t>
            </a:r>
            <a:r>
              <a:rPr lang="fr-CA" dirty="0" smtClean="0">
                <a:effectLst>
                  <a:outerShdw blurRad="38100" dist="38100" dir="2700000" algn="tl">
                    <a:srgbClr val="000000">
                      <a:alpha val="43137"/>
                    </a:srgbClr>
                  </a:outerShdw>
                </a:effectLst>
              </a:rPr>
              <a:t>l’anticyclone  </a:t>
            </a:r>
            <a:r>
              <a:rPr lang="fr-CA" dirty="0" smtClean="0">
                <a:effectLst>
                  <a:outerShdw blurRad="38100" dist="38100" dir="2700000" algn="tl">
                    <a:srgbClr val="000000">
                      <a:alpha val="43137"/>
                    </a:srgbClr>
                  </a:outerShdw>
                </a:effectLst>
              </a:rPr>
              <a:t>le 18 octobre 00Z avec sa position le 17 octobre 00Z. </a:t>
            </a:r>
          </a:p>
          <a:p>
            <a:pPr marL="342900" indent="-342900">
              <a:buFont typeface="Calibri" panose="020F0502020204030204" pitchFamily="34" charset="0"/>
              <a:buChar char="‒"/>
            </a:pPr>
            <a:r>
              <a:rPr lang="fr-CA" dirty="0" smtClean="0">
                <a:effectLst>
                  <a:outerShdw blurRad="38100" dist="38100" dir="2700000" algn="tl">
                    <a:srgbClr val="000000">
                      <a:alpha val="43137"/>
                    </a:srgbClr>
                  </a:outerShdw>
                </a:effectLst>
              </a:rPr>
              <a:t>En quelle direction le centre de base pression s’est déplacé? </a:t>
            </a:r>
          </a:p>
          <a:p>
            <a:pPr marL="342900" indent="-342900">
              <a:buFont typeface="Calibri" panose="020F0502020204030204" pitchFamily="34" charset="0"/>
              <a:buChar char="‒"/>
            </a:pPr>
            <a:r>
              <a:rPr lang="fr-CA" dirty="0">
                <a:effectLst>
                  <a:outerShdw blurRad="38100" dist="38100" dir="2700000" algn="tl">
                    <a:srgbClr val="000000">
                      <a:alpha val="43137"/>
                    </a:srgbClr>
                  </a:outerShdw>
                </a:effectLst>
              </a:rPr>
              <a:t>En quelle direction </a:t>
            </a:r>
            <a:r>
              <a:rPr lang="fr-CA" dirty="0" smtClean="0">
                <a:effectLst>
                  <a:outerShdw blurRad="38100" dist="38100" dir="2700000" algn="tl">
                    <a:srgbClr val="000000">
                      <a:alpha val="43137"/>
                    </a:srgbClr>
                  </a:outerShdw>
                </a:effectLst>
              </a:rPr>
              <a:t>l’anticyclone </a:t>
            </a:r>
            <a:r>
              <a:rPr lang="fr-CA" dirty="0">
                <a:effectLst>
                  <a:outerShdw blurRad="38100" dist="38100" dir="2700000" algn="tl">
                    <a:srgbClr val="000000">
                      <a:alpha val="43137"/>
                    </a:srgbClr>
                  </a:outerShdw>
                </a:effectLst>
              </a:rPr>
              <a:t>s’est déplacé?</a:t>
            </a:r>
            <a:endParaRPr lang="fr-CA" dirty="0" smtClean="0">
              <a:effectLst>
                <a:outerShdw blurRad="38100" dist="38100" dir="2700000" algn="tl">
                  <a:srgbClr val="000000">
                    <a:alpha val="43137"/>
                  </a:srgbClr>
                </a:outerShdw>
              </a:effectLst>
            </a:endParaRPr>
          </a:p>
          <a:p>
            <a:pPr marL="342900" indent="-342900">
              <a:buFont typeface="Calibri" panose="020F0502020204030204" pitchFamily="34" charset="0"/>
              <a:buChar char="‒"/>
            </a:pPr>
            <a:r>
              <a:rPr lang="fr-CA" dirty="0" smtClean="0">
                <a:effectLst>
                  <a:outerShdw blurRad="38100" dist="38100" dir="2700000" algn="tl">
                    <a:srgbClr val="000000">
                      <a:alpha val="43137"/>
                    </a:srgbClr>
                  </a:outerShdw>
                </a:effectLst>
              </a:rPr>
              <a:t>En quelle direction le front froid s’est déplacé? </a:t>
            </a:r>
          </a:p>
          <a:p>
            <a:pPr marL="342900" indent="-342900">
              <a:buFont typeface="Calibri" panose="020F0502020204030204" pitchFamily="34" charset="0"/>
              <a:buChar char="‒"/>
            </a:pPr>
            <a:r>
              <a:rPr lang="fr-CA" dirty="0" smtClean="0">
                <a:effectLst>
                  <a:outerShdw blurRad="38100" dist="38100" dir="2700000" algn="tl">
                    <a:srgbClr val="000000">
                      <a:alpha val="43137"/>
                    </a:srgbClr>
                  </a:outerShdw>
                </a:effectLst>
              </a:rPr>
              <a:t>Comparez vos réponses avec le modèle frontal des cyclones tropicaux ci-dessous.</a:t>
            </a:r>
            <a:endParaRPr lang="fr-CA" dirty="0">
              <a:effectLst>
                <a:outerShdw blurRad="38100" dist="38100" dir="2700000" algn="tl">
                  <a:srgbClr val="000000">
                    <a:alpha val="43137"/>
                  </a:srgbClr>
                </a:outerShdw>
              </a:effectLst>
            </a:endParaRPr>
          </a:p>
        </p:txBody>
      </p:sp>
      <p:pic>
        <p:nvPicPr>
          <p:cNvPr id="18434" name="Picture 2" descr="http://www.atmos.uwyo.edu/~geerts/atsc2000/lab/synlab/ahrens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2852936"/>
            <a:ext cx="4997744"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1108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Instructions</a:t>
            </a:r>
            <a:endParaRPr lang="fr-CA" dirty="0"/>
          </a:p>
        </p:txBody>
      </p:sp>
      <p:sp>
        <p:nvSpPr>
          <p:cNvPr id="3" name="Rectangle 2"/>
          <p:cNvSpPr/>
          <p:nvPr/>
        </p:nvSpPr>
        <p:spPr>
          <a:xfrm>
            <a:off x="611560" y="1916832"/>
            <a:ext cx="7992888" cy="923330"/>
          </a:xfrm>
          <a:prstGeom prst="rect">
            <a:avLst/>
          </a:prstGeom>
        </p:spPr>
        <p:txBody>
          <a:bodyPr wrap="square">
            <a:spAutoFit/>
          </a:bodyPr>
          <a:lstStyle/>
          <a:p>
            <a:r>
              <a:rPr lang="fr-CA" dirty="0" smtClean="0"/>
              <a:t>12.2 </a:t>
            </a:r>
            <a:r>
              <a:rPr lang="fr-CA" dirty="0" smtClean="0"/>
              <a:t>- En premier, regarder les animations suivantes qui montrent le développement d’un système météorologique le long du front polaire. Les animations durent 36 h et commencent le 16 octobre 1996, 18Z.</a:t>
            </a:r>
            <a:endParaRPr lang="fr-CA" dirty="0"/>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3</a:t>
            </a:fld>
            <a:endParaRPr lang="fr-CA"/>
          </a:p>
        </p:txBody>
      </p:sp>
    </p:spTree>
    <p:extLst>
      <p:ext uri="{BB962C8B-B14F-4D97-AF65-F5344CB8AC3E}">
        <p14:creationId xmlns:p14="http://schemas.microsoft.com/office/powerpoint/2010/main" val="28493941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Exercice </a:t>
            </a:r>
            <a:r>
              <a:rPr lang="fr-CA" dirty="0" smtClean="0"/>
              <a:t>12.2 </a:t>
            </a:r>
            <a:r>
              <a:rPr lang="fr-CA" dirty="0" smtClean="0"/>
              <a:t>- suite</a:t>
            </a:r>
            <a:endParaRPr lang="fr-CA" dirty="0"/>
          </a:p>
        </p:txBody>
      </p:sp>
      <p:pic>
        <p:nvPicPr>
          <p:cNvPr id="17410" name="Picture 2" descr="http://www.atmos.uwyo.edu/~geerts/atsc2000/lab/synlab/00z_pr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718" y="1196752"/>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5" name="Forme libre 4"/>
          <p:cNvSpPr/>
          <p:nvPr/>
        </p:nvSpPr>
        <p:spPr>
          <a:xfrm>
            <a:off x="4932040" y="2054831"/>
            <a:ext cx="646447" cy="2598305"/>
          </a:xfrm>
          <a:custGeom>
            <a:avLst/>
            <a:gdLst>
              <a:gd name="connsiteX0" fmla="*/ 565079 w 892073"/>
              <a:gd name="connsiteY0" fmla="*/ 0 h 2280863"/>
              <a:gd name="connsiteX1" fmla="*/ 852755 w 892073"/>
              <a:gd name="connsiteY1" fmla="*/ 565079 h 2280863"/>
              <a:gd name="connsiteX2" fmla="*/ 863029 w 892073"/>
              <a:gd name="connsiteY2" fmla="*/ 1078787 h 2280863"/>
              <a:gd name="connsiteX3" fmla="*/ 606175 w 892073"/>
              <a:gd name="connsiteY3" fmla="*/ 1489753 h 2280863"/>
              <a:gd name="connsiteX4" fmla="*/ 267128 w 892073"/>
              <a:gd name="connsiteY4" fmla="*/ 2065106 h 2280863"/>
              <a:gd name="connsiteX5" fmla="*/ 0 w 892073"/>
              <a:gd name="connsiteY5" fmla="*/ 2280863 h 2280863"/>
              <a:gd name="connsiteX0" fmla="*/ 565079 w 872923"/>
              <a:gd name="connsiteY0" fmla="*/ 0 h 2280863"/>
              <a:gd name="connsiteX1" fmla="*/ 852755 w 872923"/>
              <a:gd name="connsiteY1" fmla="*/ 565079 h 2280863"/>
              <a:gd name="connsiteX2" fmla="*/ 821933 w 872923"/>
              <a:gd name="connsiteY2" fmla="*/ 1058239 h 2280863"/>
              <a:gd name="connsiteX3" fmla="*/ 606175 w 872923"/>
              <a:gd name="connsiteY3" fmla="*/ 1489753 h 2280863"/>
              <a:gd name="connsiteX4" fmla="*/ 267128 w 872923"/>
              <a:gd name="connsiteY4" fmla="*/ 2065106 h 2280863"/>
              <a:gd name="connsiteX5" fmla="*/ 0 w 872923"/>
              <a:gd name="connsiteY5" fmla="*/ 2280863 h 228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923" h="2280863">
                <a:moveTo>
                  <a:pt x="565079" y="0"/>
                </a:moveTo>
                <a:cubicBezTo>
                  <a:pt x="684088" y="192640"/>
                  <a:pt x="809946" y="388706"/>
                  <a:pt x="852755" y="565079"/>
                </a:cubicBezTo>
                <a:cubicBezTo>
                  <a:pt x="895564" y="741452"/>
                  <a:pt x="863030" y="904127"/>
                  <a:pt x="821933" y="1058239"/>
                </a:cubicBezTo>
                <a:cubicBezTo>
                  <a:pt x="780836" y="1212351"/>
                  <a:pt x="698643" y="1321942"/>
                  <a:pt x="606175" y="1489753"/>
                </a:cubicBezTo>
                <a:cubicBezTo>
                  <a:pt x="513708" y="1657564"/>
                  <a:pt x="368157" y="1933254"/>
                  <a:pt x="267128" y="2065106"/>
                </a:cubicBezTo>
                <a:cubicBezTo>
                  <a:pt x="166099" y="2196958"/>
                  <a:pt x="83049" y="2238910"/>
                  <a:pt x="0" y="2280863"/>
                </a:cubicBezTo>
              </a:path>
            </a:pathLst>
          </a:cu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0" y="5795972"/>
            <a:ext cx="9144000" cy="923330"/>
          </a:xfrm>
          <a:prstGeom prst="rect">
            <a:avLst/>
          </a:prstGeom>
        </p:spPr>
        <p:txBody>
          <a:bodyPr wrap="square">
            <a:spAutoFit/>
          </a:bodyPr>
          <a:lstStyle/>
          <a:p>
            <a:pPr marL="1200150" lvl="2" indent="-285750">
              <a:buFont typeface="Calibri" panose="020F0502020204030204" pitchFamily="34" charset="0"/>
              <a:buChar char="‒"/>
            </a:pPr>
            <a:r>
              <a:rPr lang="fr-CA" dirty="0"/>
              <a:t>Comparez la position du front froid et du centre de basse pression le 18 octobre 00Z avec sa position le 17 octobre 00Z. </a:t>
            </a:r>
            <a:endParaRPr lang="fr-CA" dirty="0" smtClean="0"/>
          </a:p>
          <a:p>
            <a:pPr marL="1200150" lvl="2" indent="-285750">
              <a:buFont typeface="Calibri" panose="020F0502020204030204" pitchFamily="34" charset="0"/>
              <a:buChar char="‒"/>
            </a:pPr>
            <a:r>
              <a:rPr lang="fr-CA" dirty="0" smtClean="0"/>
              <a:t>En </a:t>
            </a:r>
            <a:r>
              <a:rPr lang="fr-CA" dirty="0"/>
              <a:t>quelle direction le centre de base pression s’est déplacé</a:t>
            </a:r>
            <a:r>
              <a:rPr lang="fr-CA" dirty="0" smtClean="0"/>
              <a:t>? Et l’anticyclone?</a:t>
            </a:r>
            <a:endParaRPr lang="fr-CA" dirty="0" smtClean="0">
              <a:effectLst>
                <a:outerShdw blurRad="38100" dist="38100" dir="2700000" algn="tl">
                  <a:srgbClr val="000000">
                    <a:alpha val="43137"/>
                  </a:srgbClr>
                </a:outerShdw>
              </a:effectLst>
            </a:endParaRPr>
          </a:p>
        </p:txBody>
      </p:sp>
      <p:sp>
        <p:nvSpPr>
          <p:cNvPr id="7" name="ZoneTexte 6"/>
          <p:cNvSpPr txBox="1"/>
          <p:nvPr/>
        </p:nvSpPr>
        <p:spPr>
          <a:xfrm>
            <a:off x="3694250" y="3212976"/>
            <a:ext cx="301686" cy="369332"/>
          </a:xfrm>
          <a:prstGeom prst="rect">
            <a:avLst/>
          </a:prstGeom>
          <a:noFill/>
        </p:spPr>
        <p:txBody>
          <a:bodyPr wrap="none" rtlCol="0">
            <a:spAutoFit/>
          </a:bodyPr>
          <a:lstStyle/>
          <a:p>
            <a:r>
              <a:rPr lang="fr-FR" dirty="0" smtClean="0">
                <a:solidFill>
                  <a:schemeClr val="bg1"/>
                </a:solidFill>
                <a:sym typeface="Symbol"/>
              </a:rPr>
              <a:t></a:t>
            </a:r>
            <a:endParaRPr lang="fr-FR" dirty="0">
              <a:solidFill>
                <a:schemeClr val="bg1"/>
              </a:solidFill>
            </a:endParaRPr>
          </a:p>
        </p:txBody>
      </p:sp>
      <p:cxnSp>
        <p:nvCxnSpPr>
          <p:cNvPr id="4" name="Connecteur droit avec flèche 3"/>
          <p:cNvCxnSpPr/>
          <p:nvPr/>
        </p:nvCxnSpPr>
        <p:spPr>
          <a:xfrm flipV="1">
            <a:off x="3845093" y="1916832"/>
            <a:ext cx="1086947" cy="1437151"/>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3711203" y="4725144"/>
            <a:ext cx="4242765" cy="646331"/>
          </a:xfrm>
          <a:prstGeom prst="rect">
            <a:avLst/>
          </a:prstGeom>
          <a:noFill/>
        </p:spPr>
        <p:txBody>
          <a:bodyPr wrap="none" rtlCol="0">
            <a:spAutoFit/>
          </a:bodyPr>
          <a:lstStyle/>
          <a:p>
            <a:r>
              <a:rPr lang="fr-FR" dirty="0" smtClean="0">
                <a:solidFill>
                  <a:srgbClr val="FF0000"/>
                </a:solidFill>
              </a:rPr>
              <a:t>La dépression se déplace vers le nord-est</a:t>
            </a:r>
          </a:p>
          <a:p>
            <a:r>
              <a:rPr lang="fr-FR" dirty="0" smtClean="0">
                <a:solidFill>
                  <a:srgbClr val="00B0F0"/>
                </a:solidFill>
              </a:rPr>
              <a:t>L’anticyclone se déplace vers sud-sud-ouest</a:t>
            </a:r>
            <a:endParaRPr lang="fr-FR" dirty="0">
              <a:solidFill>
                <a:srgbClr val="00B0F0"/>
              </a:solidFill>
            </a:endParaRPr>
          </a:p>
        </p:txBody>
      </p:sp>
      <p:sp>
        <p:nvSpPr>
          <p:cNvPr id="10" name="ZoneTexte 9"/>
          <p:cNvSpPr txBox="1"/>
          <p:nvPr/>
        </p:nvSpPr>
        <p:spPr>
          <a:xfrm>
            <a:off x="3206877" y="1259468"/>
            <a:ext cx="604653" cy="369332"/>
          </a:xfrm>
          <a:prstGeom prst="rect">
            <a:avLst/>
          </a:prstGeom>
          <a:noFill/>
        </p:spPr>
        <p:txBody>
          <a:bodyPr wrap="none" rtlCol="0">
            <a:spAutoFit/>
          </a:bodyPr>
          <a:lstStyle/>
          <a:p>
            <a:r>
              <a:rPr lang="fr-FR" b="1" dirty="0" smtClean="0">
                <a:solidFill>
                  <a:schemeClr val="bg1"/>
                </a:solidFill>
                <a:effectLst>
                  <a:outerShdw blurRad="38100" dist="38100" dir="2700000" algn="tl">
                    <a:srgbClr val="000000">
                      <a:alpha val="43137"/>
                    </a:srgbClr>
                  </a:outerShdw>
                </a:effectLst>
                <a:sym typeface="Symbol"/>
              </a:rPr>
              <a:t></a:t>
            </a:r>
            <a:r>
              <a:rPr lang="fr-FR" b="1" dirty="0" smtClean="0">
                <a:solidFill>
                  <a:schemeClr val="bg1"/>
                </a:solidFill>
                <a:effectLst>
                  <a:outerShdw blurRad="38100" dist="38100" dir="2700000" algn="tl">
                    <a:srgbClr val="000000">
                      <a:alpha val="43137"/>
                    </a:srgbClr>
                  </a:outerShdw>
                </a:effectLst>
              </a:rPr>
              <a:t>H</a:t>
            </a:r>
            <a:r>
              <a:rPr lang="fr-FR" b="1" baseline="-25000" dirty="0" smtClean="0">
                <a:solidFill>
                  <a:schemeClr val="bg1"/>
                </a:solidFill>
                <a:effectLst>
                  <a:outerShdw blurRad="38100" dist="38100" dir="2700000" algn="tl">
                    <a:srgbClr val="000000">
                      <a:alpha val="43137"/>
                    </a:srgbClr>
                  </a:outerShdw>
                </a:effectLst>
              </a:rPr>
              <a:t>17</a:t>
            </a:r>
            <a:endParaRPr lang="fr-FR" b="1" dirty="0">
              <a:solidFill>
                <a:schemeClr val="bg1"/>
              </a:solidFill>
              <a:effectLst>
                <a:outerShdw blurRad="38100" dist="38100" dir="2700000" algn="tl">
                  <a:srgbClr val="000000">
                    <a:alpha val="43137"/>
                  </a:srgbClr>
                </a:outerShdw>
              </a:effectLst>
            </a:endParaRPr>
          </a:p>
        </p:txBody>
      </p:sp>
      <p:cxnSp>
        <p:nvCxnSpPr>
          <p:cNvPr id="11" name="Connecteur droit avec flèche 10"/>
          <p:cNvCxnSpPr/>
          <p:nvPr/>
        </p:nvCxnSpPr>
        <p:spPr>
          <a:xfrm flipH="1">
            <a:off x="2771800" y="1444134"/>
            <a:ext cx="576064" cy="162482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3684458" y="3212976"/>
            <a:ext cx="545342" cy="369332"/>
          </a:xfrm>
          <a:prstGeom prst="rect">
            <a:avLst/>
          </a:prstGeom>
          <a:noFill/>
        </p:spPr>
        <p:txBody>
          <a:bodyPr wrap="none" rtlCol="0">
            <a:spAutoFit/>
          </a:bodyPr>
          <a:lstStyle/>
          <a:p>
            <a:r>
              <a:rPr lang="fr-FR" b="1" dirty="0" smtClean="0">
                <a:solidFill>
                  <a:schemeClr val="bg1"/>
                </a:solidFill>
                <a:effectLst>
                  <a:outerShdw blurRad="38100" dist="38100" dir="2700000" algn="tl">
                    <a:srgbClr val="000000">
                      <a:alpha val="43137"/>
                    </a:srgbClr>
                  </a:outerShdw>
                </a:effectLst>
                <a:sym typeface="Symbol"/>
              </a:rPr>
              <a:t></a:t>
            </a:r>
            <a:r>
              <a:rPr lang="fr-FR" b="1" dirty="0">
                <a:solidFill>
                  <a:schemeClr val="bg1"/>
                </a:solidFill>
                <a:effectLst>
                  <a:outerShdw blurRad="38100" dist="38100" dir="2700000" algn="tl">
                    <a:srgbClr val="000000">
                      <a:alpha val="43137"/>
                    </a:srgbClr>
                  </a:outerShdw>
                </a:effectLst>
                <a:sym typeface="Symbol"/>
              </a:rPr>
              <a:t>L</a:t>
            </a:r>
            <a:r>
              <a:rPr lang="fr-FR" b="1" baseline="-25000" dirty="0" smtClean="0">
                <a:solidFill>
                  <a:schemeClr val="bg1"/>
                </a:solidFill>
                <a:effectLst>
                  <a:outerShdw blurRad="38100" dist="38100" dir="2700000" algn="tl">
                    <a:srgbClr val="000000">
                      <a:alpha val="43137"/>
                    </a:srgbClr>
                  </a:outerShdw>
                </a:effectLst>
              </a:rPr>
              <a:t>17</a:t>
            </a:r>
            <a:endParaRPr lang="fr-FR" b="1" dirty="0">
              <a:solidFill>
                <a:schemeClr val="bg1"/>
              </a:solidFill>
              <a:effectLst>
                <a:outerShdw blurRad="38100" dist="38100" dir="2700000" algn="tl">
                  <a:srgbClr val="000000">
                    <a:alpha val="43137"/>
                  </a:srgbClr>
                </a:outerShdw>
              </a:effectLst>
            </a:endParaRPr>
          </a:p>
        </p:txBody>
      </p:sp>
      <p:sp>
        <p:nvSpPr>
          <p:cNvPr id="9" name="Espace réservé du numéro de diapositive 8"/>
          <p:cNvSpPr>
            <a:spLocks noGrp="1"/>
          </p:cNvSpPr>
          <p:nvPr>
            <p:ph type="sldNum" sz="quarter" idx="12"/>
          </p:nvPr>
        </p:nvSpPr>
        <p:spPr/>
        <p:txBody>
          <a:bodyPr/>
          <a:lstStyle/>
          <a:p>
            <a:fld id="{B25CFFA6-9D08-4851-9BDD-E1DB94374450}" type="slidenum">
              <a:rPr lang="fr-CA" smtClean="0"/>
              <a:t>30</a:t>
            </a:fld>
            <a:endParaRPr lang="fr-CA"/>
          </a:p>
        </p:txBody>
      </p:sp>
    </p:spTree>
    <p:extLst>
      <p:ext uri="{BB962C8B-B14F-4D97-AF65-F5344CB8AC3E}">
        <p14:creationId xmlns:p14="http://schemas.microsoft.com/office/powerpoint/2010/main" val="19331671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Vents à la surface</a:t>
            </a:r>
            <a:endParaRPr lang="fr-CA" dirty="0"/>
          </a:p>
        </p:txBody>
      </p:sp>
      <p:pic>
        <p:nvPicPr>
          <p:cNvPr id="5122" name="Picture 2" descr="http://www.atmos.uwyo.edu/~geerts/atsc2000/lab/synlab/anim_wind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0193" y="1412776"/>
            <a:ext cx="6734175" cy="4581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07704" y="6300028"/>
            <a:ext cx="4662430" cy="369332"/>
          </a:xfrm>
          <a:prstGeom prst="rect">
            <a:avLst/>
          </a:prstGeom>
        </p:spPr>
        <p:txBody>
          <a:bodyPr wrap="none">
            <a:spAutoFit/>
          </a:bodyPr>
          <a:lstStyle/>
          <a:p>
            <a:r>
              <a:rPr lang="fr-CA" dirty="0" smtClean="0"/>
              <a:t>- En </a:t>
            </a:r>
            <a:r>
              <a:rPr lang="fr-CA" dirty="0"/>
              <a:t>quelle direction le front froid s’est déplacé?</a:t>
            </a:r>
            <a:endParaRPr lang="fr-FR" dirty="0"/>
          </a:p>
        </p:txBody>
      </p:sp>
      <p:sp>
        <p:nvSpPr>
          <p:cNvPr id="5" name="ZoneTexte 4"/>
          <p:cNvSpPr txBox="1"/>
          <p:nvPr/>
        </p:nvSpPr>
        <p:spPr>
          <a:xfrm>
            <a:off x="6844796" y="6309320"/>
            <a:ext cx="1543628" cy="369332"/>
          </a:xfrm>
          <a:prstGeom prst="rect">
            <a:avLst/>
          </a:prstGeom>
          <a:noFill/>
        </p:spPr>
        <p:txBody>
          <a:bodyPr wrap="none" rtlCol="0">
            <a:spAutoFit/>
          </a:bodyPr>
          <a:lstStyle/>
          <a:p>
            <a:r>
              <a:rPr lang="fr-FR" dirty="0" smtClean="0">
                <a:solidFill>
                  <a:srgbClr val="FF0000"/>
                </a:solidFill>
              </a:rPr>
              <a:t>Vers le sud-est</a:t>
            </a:r>
            <a:endParaRPr lang="fr-FR" dirty="0">
              <a:solidFill>
                <a:srgbClr val="FF0000"/>
              </a:solidFill>
            </a:endParaRPr>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31</a:t>
            </a:fld>
            <a:endParaRPr lang="fr-CA"/>
          </a:p>
        </p:txBody>
      </p:sp>
    </p:spTree>
    <p:extLst>
      <p:ext uri="{BB962C8B-B14F-4D97-AF65-F5344CB8AC3E}">
        <p14:creationId xmlns:p14="http://schemas.microsoft.com/office/powerpoint/2010/main" val="14467693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sp>
        <p:nvSpPr>
          <p:cNvPr id="3" name="Rectangle 2"/>
          <p:cNvSpPr/>
          <p:nvPr/>
        </p:nvSpPr>
        <p:spPr>
          <a:xfrm>
            <a:off x="467544" y="417438"/>
            <a:ext cx="8424936" cy="861774"/>
          </a:xfrm>
          <a:prstGeom prst="rect">
            <a:avLst/>
          </a:prstGeom>
          <a:solidFill>
            <a:schemeClr val="bg1"/>
          </a:solidFill>
        </p:spPr>
        <p:txBody>
          <a:bodyPr wrap="square">
            <a:spAutoFit/>
          </a:bodyPr>
          <a:lstStyle/>
          <a:p>
            <a:r>
              <a:rPr lang="fr-CA" sz="3200" dirty="0" smtClean="0">
                <a:effectLst>
                  <a:outerShdw blurRad="38100" dist="38100" dir="2700000" algn="tl">
                    <a:srgbClr val="000000">
                      <a:alpha val="43137"/>
                    </a:srgbClr>
                  </a:outerShdw>
                </a:effectLst>
              </a:rPr>
              <a:t>Exercice </a:t>
            </a:r>
            <a:r>
              <a:rPr lang="fr-CA" sz="3200" dirty="0" smtClean="0">
                <a:effectLst>
                  <a:outerShdw blurRad="38100" dist="38100" dir="2700000" algn="tl">
                    <a:srgbClr val="000000">
                      <a:alpha val="43137"/>
                    </a:srgbClr>
                  </a:outerShdw>
                </a:effectLst>
              </a:rPr>
              <a:t>12.2 </a:t>
            </a:r>
            <a:r>
              <a:rPr lang="fr-CA" sz="3200" dirty="0" smtClean="0">
                <a:effectLst>
                  <a:outerShdw blurRad="38100" dist="38100" dir="2700000" algn="tl">
                    <a:srgbClr val="000000">
                      <a:alpha val="43137"/>
                    </a:srgbClr>
                  </a:outerShdw>
                </a:effectLst>
              </a:rPr>
              <a:t>- 3. </a:t>
            </a:r>
          </a:p>
          <a:p>
            <a:pPr marL="342900" indent="-342900">
              <a:buFont typeface="Calibri" panose="020F0502020204030204" pitchFamily="34" charset="0"/>
              <a:buChar char="‒"/>
            </a:pPr>
            <a:r>
              <a:rPr lang="fr-CA" dirty="0" smtClean="0">
                <a:effectLst>
                  <a:outerShdw blurRad="38100" dist="38100" dir="2700000" algn="tl">
                    <a:srgbClr val="000000">
                      <a:alpha val="43137"/>
                    </a:srgbClr>
                  </a:outerShdw>
                </a:effectLst>
              </a:rPr>
              <a:t>Comparez vos réponses avec le modèle frontal des cyclones tropicaux ci-dessous.</a:t>
            </a:r>
            <a:endParaRPr lang="fr-CA" dirty="0">
              <a:effectLst>
                <a:outerShdw blurRad="38100" dist="38100" dir="2700000" algn="tl">
                  <a:srgbClr val="000000">
                    <a:alpha val="43137"/>
                  </a:srgbClr>
                </a:outerShdw>
              </a:effectLst>
            </a:endParaRPr>
          </a:p>
        </p:txBody>
      </p:sp>
      <p:pic>
        <p:nvPicPr>
          <p:cNvPr id="18434" name="Picture 2" descr="http://www.atmos.uwyo.edu/~geerts/atsc2000/lab/synlab/ahrens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254" y="1916832"/>
            <a:ext cx="6115050" cy="4581525"/>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B25CFFA6-9D08-4851-9BDD-E1DB94374450}" type="slidenum">
              <a:rPr lang="fr-CA" smtClean="0"/>
              <a:t>32</a:t>
            </a:fld>
            <a:endParaRPr lang="fr-CA"/>
          </a:p>
        </p:txBody>
      </p:sp>
    </p:spTree>
    <p:extLst>
      <p:ext uri="{BB962C8B-B14F-4D97-AF65-F5344CB8AC3E}">
        <p14:creationId xmlns:p14="http://schemas.microsoft.com/office/powerpoint/2010/main" val="6999755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Exercice </a:t>
            </a:r>
            <a:r>
              <a:rPr lang="fr-CA" dirty="0" smtClean="0"/>
              <a:t>12.2 </a:t>
            </a:r>
            <a:r>
              <a:rPr lang="fr-CA" dirty="0" smtClean="0"/>
              <a:t>– 4.</a:t>
            </a:r>
            <a:endParaRPr lang="fr-CA" dirty="0"/>
          </a:p>
        </p:txBody>
      </p:sp>
      <p:pic>
        <p:nvPicPr>
          <p:cNvPr id="19458" name="Picture 2" descr="http://www.atmos.uwyo.edu/~geerts/atsc2000/lab/synlab/radar_airmas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130425"/>
            <a:ext cx="3724275" cy="4095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83968" y="2636912"/>
            <a:ext cx="4572000" cy="1477328"/>
          </a:xfrm>
          <a:prstGeom prst="rect">
            <a:avLst/>
          </a:prstGeom>
        </p:spPr>
        <p:txBody>
          <a:bodyPr>
            <a:spAutoFit/>
          </a:bodyPr>
          <a:lstStyle/>
          <a:p>
            <a:r>
              <a:rPr lang="fr-CA" dirty="0" smtClean="0"/>
              <a:t>1. Quelle masse d’air est sur Indianapolis dans cette image radar?</a:t>
            </a:r>
            <a:br>
              <a:rPr lang="fr-CA" dirty="0" smtClean="0"/>
            </a:br>
            <a:endParaRPr lang="fr-CA" dirty="0" smtClean="0"/>
          </a:p>
          <a:p>
            <a:r>
              <a:rPr lang="fr-CA" dirty="0" smtClean="0"/>
              <a:t>2. Quelle masse d’air est sur Des Moines IA, au même moment?</a:t>
            </a:r>
            <a:endParaRPr lang="fr-CA" dirty="0"/>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33</a:t>
            </a:fld>
            <a:endParaRPr lang="fr-CA"/>
          </a:p>
        </p:txBody>
      </p:sp>
    </p:spTree>
    <p:extLst>
      <p:ext uri="{BB962C8B-B14F-4D97-AF65-F5344CB8AC3E}">
        <p14:creationId xmlns:p14="http://schemas.microsoft.com/office/powerpoint/2010/main" val="7921108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Exercice </a:t>
            </a:r>
            <a:r>
              <a:rPr lang="fr-CA" dirty="0" smtClean="0"/>
              <a:t>12.2 </a:t>
            </a:r>
            <a:r>
              <a:rPr lang="fr-CA" dirty="0" smtClean="0"/>
              <a:t>– 5.</a:t>
            </a:r>
            <a:endParaRPr lang="fr-CA" dirty="0"/>
          </a:p>
        </p:txBody>
      </p:sp>
      <p:sp>
        <p:nvSpPr>
          <p:cNvPr id="3" name="Rectangle 2"/>
          <p:cNvSpPr/>
          <p:nvPr/>
        </p:nvSpPr>
        <p:spPr>
          <a:xfrm>
            <a:off x="539552" y="1772816"/>
            <a:ext cx="8208912" cy="369332"/>
          </a:xfrm>
          <a:prstGeom prst="rect">
            <a:avLst/>
          </a:prstGeom>
        </p:spPr>
        <p:txBody>
          <a:bodyPr wrap="square">
            <a:spAutoFit/>
          </a:bodyPr>
          <a:lstStyle/>
          <a:p>
            <a:r>
              <a:rPr lang="fr-CA" dirty="0" smtClean="0"/>
              <a:t>Selon le modèle norvégien une coupe verticale le long du front froid ressemble à ceci :</a:t>
            </a:r>
            <a:endParaRPr lang="fr-CA" dirty="0"/>
          </a:p>
        </p:txBody>
      </p:sp>
      <p:pic>
        <p:nvPicPr>
          <p:cNvPr id="4" name="Image 3" descr="http://www.atmos.uwyo.edu/~geerts/atsc2000/class/chap12/coldx2.gif"/>
          <p:cNvPicPr/>
          <p:nvPr/>
        </p:nvPicPr>
        <p:blipFill>
          <a:blip r:embed="rId2">
            <a:extLst>
              <a:ext uri="{28A0092B-C50C-407E-A947-70E740481C1C}">
                <a14:useLocalDpi xmlns:a14="http://schemas.microsoft.com/office/drawing/2010/main" val="0"/>
              </a:ext>
            </a:extLst>
          </a:blip>
          <a:srcRect/>
          <a:stretch>
            <a:fillRect/>
          </a:stretch>
        </p:blipFill>
        <p:spPr bwMode="auto">
          <a:xfrm>
            <a:off x="2061210" y="2457450"/>
            <a:ext cx="5021580" cy="1943100"/>
          </a:xfrm>
          <a:prstGeom prst="rect">
            <a:avLst/>
          </a:prstGeom>
          <a:noFill/>
          <a:ln>
            <a:noFill/>
          </a:ln>
        </p:spPr>
      </p:pic>
      <p:sp>
        <p:nvSpPr>
          <p:cNvPr id="5" name="Rectangle 4"/>
          <p:cNvSpPr/>
          <p:nvPr/>
        </p:nvSpPr>
        <p:spPr>
          <a:xfrm>
            <a:off x="107504" y="5169966"/>
            <a:ext cx="8820472" cy="923330"/>
          </a:xfrm>
          <a:prstGeom prst="rect">
            <a:avLst/>
          </a:prstGeom>
        </p:spPr>
        <p:txBody>
          <a:bodyPr wrap="square">
            <a:spAutoFit/>
          </a:bodyPr>
          <a:lstStyle/>
          <a:p>
            <a:r>
              <a:rPr lang="fr-CA" dirty="0" smtClean="0">
                <a:effectLst>
                  <a:outerShdw blurRad="38100" dist="38100" dir="2700000" algn="tl">
                    <a:srgbClr val="000000">
                      <a:alpha val="43137"/>
                    </a:srgbClr>
                  </a:outerShdw>
                </a:effectLst>
              </a:rPr>
              <a:t>Examinons maintenant une animation de la coupe verticale de l’atmosphère de </a:t>
            </a:r>
            <a:r>
              <a:rPr lang="fr-CA" u="sng" dirty="0" smtClean="0">
                <a:effectLst>
                  <a:outerShdw blurRad="38100" dist="38100" dir="2700000" algn="tl">
                    <a:srgbClr val="000000">
                      <a:alpha val="43137"/>
                    </a:srgbClr>
                  </a:outerShdw>
                </a:effectLst>
              </a:rPr>
              <a:t>Des Moines à Indianapolis</a:t>
            </a:r>
            <a:r>
              <a:rPr lang="fr-CA" dirty="0" smtClean="0">
                <a:effectLst>
                  <a:outerShdw blurRad="38100" dist="38100" dir="2700000" algn="tl">
                    <a:srgbClr val="000000">
                      <a:alpha val="43137"/>
                    </a:srgbClr>
                  </a:outerShdw>
                </a:effectLst>
              </a:rPr>
              <a:t>. L’animation dure 24 h et commence à 12 UTC, le 17 </a:t>
            </a:r>
            <a:r>
              <a:rPr lang="fr-CA" dirty="0" err="1" smtClean="0">
                <a:effectLst>
                  <a:outerShdw blurRad="38100" dist="38100" dir="2700000" algn="tl">
                    <a:srgbClr val="000000">
                      <a:alpha val="43137"/>
                    </a:srgbClr>
                  </a:outerShdw>
                </a:effectLst>
              </a:rPr>
              <a:t>Oct</a:t>
            </a:r>
            <a:r>
              <a:rPr lang="fr-CA" dirty="0" smtClean="0">
                <a:effectLst>
                  <a:outerShdw blurRad="38100" dist="38100" dir="2700000" algn="tl">
                    <a:srgbClr val="000000">
                      <a:alpha val="43137"/>
                    </a:srgbClr>
                  </a:outerShdw>
                </a:effectLst>
              </a:rPr>
              <a:t> 1996. Cette coupe est obtenue par une simulation numérique. Elle ne montre pas les nuages et les orages.  </a:t>
            </a:r>
            <a:endParaRPr lang="fr-CA" dirty="0">
              <a:effectLst>
                <a:outerShdw blurRad="38100" dist="38100" dir="2700000" algn="tl">
                  <a:srgbClr val="000000">
                    <a:alpha val="43137"/>
                  </a:srgbClr>
                </a:outerShdw>
              </a:effectLst>
            </a:endParaRPr>
          </a:p>
        </p:txBody>
      </p:sp>
      <p:sp>
        <p:nvSpPr>
          <p:cNvPr id="6" name="Espace réservé du numéro de diapositive 5"/>
          <p:cNvSpPr>
            <a:spLocks noGrp="1"/>
          </p:cNvSpPr>
          <p:nvPr>
            <p:ph type="sldNum" sz="quarter" idx="12"/>
          </p:nvPr>
        </p:nvSpPr>
        <p:spPr/>
        <p:txBody>
          <a:bodyPr/>
          <a:lstStyle/>
          <a:p>
            <a:fld id="{B25CFFA6-9D08-4851-9BDD-E1DB94374450}" type="slidenum">
              <a:rPr lang="fr-CA" smtClean="0"/>
              <a:t>34</a:t>
            </a:fld>
            <a:endParaRPr lang="fr-CA"/>
          </a:p>
        </p:txBody>
      </p:sp>
    </p:spTree>
    <p:extLst>
      <p:ext uri="{BB962C8B-B14F-4D97-AF65-F5344CB8AC3E}">
        <p14:creationId xmlns:p14="http://schemas.microsoft.com/office/powerpoint/2010/main" val="7921108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Cross section Moines-Indianapolis</a:t>
            </a:r>
            <a:endParaRPr lang="fr-CA" dirty="0"/>
          </a:p>
        </p:txBody>
      </p:sp>
      <p:pic>
        <p:nvPicPr>
          <p:cNvPr id="20482" name="Picture 2" descr="http://www.atmos.uwyo.edu/~geerts/atsc2000/lab/synlab/des_in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340768"/>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99592" y="6093296"/>
            <a:ext cx="7920880" cy="369332"/>
          </a:xfrm>
          <a:prstGeom prst="rect">
            <a:avLst/>
          </a:prstGeom>
        </p:spPr>
        <p:txBody>
          <a:bodyPr wrap="square">
            <a:spAutoFit/>
          </a:bodyPr>
          <a:lstStyle/>
          <a:p>
            <a:pPr lvl="0"/>
            <a:r>
              <a:rPr lang="fr-CA" dirty="0">
                <a:effectLst>
                  <a:outerShdw blurRad="38100" dist="38100" dir="2700000" algn="tl">
                    <a:srgbClr val="000000">
                      <a:alpha val="43137"/>
                    </a:srgbClr>
                  </a:outerShdw>
                </a:effectLst>
              </a:rPr>
              <a:t>Dans cette modélisation l</a:t>
            </a:r>
            <a:r>
              <a:rPr lang="fr-FR" dirty="0">
                <a:effectLst>
                  <a:outerShdw blurRad="38100" dist="38100" dir="2700000" algn="tl">
                    <a:srgbClr val="000000">
                      <a:alpha val="43137"/>
                    </a:srgbClr>
                  </a:outerShdw>
                </a:effectLst>
              </a:rPr>
              <a:t>a zone frontale </a:t>
            </a:r>
            <a:r>
              <a:rPr lang="fr-FR" dirty="0" smtClean="0">
                <a:effectLst>
                  <a:outerShdw blurRad="38100" dist="38100" dir="2700000" algn="tl">
                    <a:srgbClr val="000000">
                      <a:alpha val="43137"/>
                    </a:srgbClr>
                  </a:outerShdw>
                </a:effectLst>
              </a:rPr>
              <a:t>froide penche-t-elle </a:t>
            </a:r>
            <a:r>
              <a:rPr lang="fr-FR" dirty="0">
                <a:effectLst>
                  <a:outerShdw blurRad="38100" dist="38100" dir="2700000" algn="tl">
                    <a:srgbClr val="000000">
                      <a:alpha val="43137"/>
                    </a:srgbClr>
                  </a:outerShdw>
                </a:effectLst>
              </a:rPr>
              <a:t>vers l'ouest ou l'est?</a:t>
            </a:r>
            <a:endParaRPr lang="fr-CA" dirty="0">
              <a:effectLst>
                <a:outerShdw blurRad="38100" dist="38100" dir="2700000" algn="tl">
                  <a:srgbClr val="000000">
                    <a:alpha val="43137"/>
                  </a:srgbClr>
                </a:outerShdw>
              </a:effectLst>
            </a:endParaRPr>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35</a:t>
            </a:fld>
            <a:endParaRPr lang="fr-CA"/>
          </a:p>
        </p:txBody>
      </p:sp>
    </p:spTree>
    <p:extLst>
      <p:ext uri="{BB962C8B-B14F-4D97-AF65-F5344CB8AC3E}">
        <p14:creationId xmlns:p14="http://schemas.microsoft.com/office/powerpoint/2010/main" val="3824086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496" y="260648"/>
            <a:ext cx="2410594" cy="5355312"/>
          </a:xfrm>
          <a:prstGeom prst="rect">
            <a:avLst/>
          </a:prstGeom>
        </p:spPr>
        <p:txBody>
          <a:bodyPr wrap="square">
            <a:spAutoFit/>
          </a:bodyPr>
          <a:lstStyle/>
          <a:p>
            <a:r>
              <a:rPr lang="fr-FR" dirty="0"/>
              <a:t>Le champ de couleur dans la section </a:t>
            </a:r>
            <a:r>
              <a:rPr lang="fr-FR" dirty="0" smtClean="0"/>
              <a:t>transversale montre </a:t>
            </a:r>
            <a:r>
              <a:rPr lang="fr-FR" dirty="0"/>
              <a:t>l'énergie </a:t>
            </a:r>
            <a:r>
              <a:rPr lang="fr-FR" dirty="0" smtClean="0"/>
              <a:t>sensible (fonction de T) et latente (fonction de r)contenue </a:t>
            </a:r>
            <a:r>
              <a:rPr lang="fr-FR" dirty="0"/>
              <a:t>dans l'air. Les valeurs inférieures (bleu et violet) correspondent à l'air </a:t>
            </a:r>
            <a:r>
              <a:rPr lang="fr-FR" dirty="0" smtClean="0"/>
              <a:t>froid </a:t>
            </a:r>
            <a:r>
              <a:rPr lang="fr-FR" dirty="0"/>
              <a:t>et sec, tandis que les valeurs plus élevées près de la surface indiquent </a:t>
            </a:r>
            <a:r>
              <a:rPr lang="fr-FR" dirty="0" smtClean="0"/>
              <a:t>que </a:t>
            </a:r>
            <a:r>
              <a:rPr lang="fr-FR" dirty="0"/>
              <a:t>l'air </a:t>
            </a:r>
            <a:r>
              <a:rPr lang="fr-FR" dirty="0" smtClean="0"/>
              <a:t>est chaud et humide. </a:t>
            </a:r>
            <a:r>
              <a:rPr lang="fr-FR" dirty="0"/>
              <a:t>L'atmosphère peut être instable quand il y a plus </a:t>
            </a:r>
            <a:r>
              <a:rPr lang="fr-FR" dirty="0" smtClean="0"/>
              <a:t>d’énergie aux bas niveaux qui en hauteur. </a:t>
            </a:r>
            <a:endParaRPr lang="fr-CA" dirty="0"/>
          </a:p>
        </p:txBody>
      </p:sp>
      <p:pic>
        <p:nvPicPr>
          <p:cNvPr id="21506" name="Picture 2" descr="http://www.atmos.uwyo.edu/~geerts/atsc2000/lab/synlab/cross_des_ind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594" y="550421"/>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496" y="5445224"/>
            <a:ext cx="9073008" cy="369332"/>
          </a:xfrm>
          <a:prstGeom prst="rect">
            <a:avLst/>
          </a:prstGeom>
        </p:spPr>
        <p:txBody>
          <a:bodyPr wrap="square">
            <a:spAutoFit/>
          </a:bodyPr>
          <a:lstStyle/>
          <a:p>
            <a:r>
              <a:rPr lang="fr-FR" dirty="0"/>
              <a:t>Cette instabilité implique que des orages peuvent se développer. </a:t>
            </a:r>
            <a:endParaRPr lang="fr-CA" dirty="0"/>
          </a:p>
        </p:txBody>
      </p:sp>
      <p:sp>
        <p:nvSpPr>
          <p:cNvPr id="5" name="Rectangle 4"/>
          <p:cNvSpPr/>
          <p:nvPr/>
        </p:nvSpPr>
        <p:spPr>
          <a:xfrm>
            <a:off x="72008" y="5877272"/>
            <a:ext cx="9036496" cy="646331"/>
          </a:xfrm>
          <a:prstGeom prst="rect">
            <a:avLst/>
          </a:prstGeom>
        </p:spPr>
        <p:txBody>
          <a:bodyPr wrap="square">
            <a:spAutoFit/>
          </a:bodyPr>
          <a:lstStyle/>
          <a:p>
            <a:r>
              <a:rPr lang="fr-FR" dirty="0" smtClean="0">
                <a:effectLst>
                  <a:outerShdw blurRad="38100" dist="38100" dir="2700000" algn="tl">
                    <a:srgbClr val="000000">
                      <a:alpha val="43137"/>
                    </a:srgbClr>
                  </a:outerShdw>
                </a:effectLst>
              </a:rPr>
              <a:t>- Indiquez dans le graphique des  régions où il y a de l’instabilité. Par </a:t>
            </a:r>
            <a:r>
              <a:rPr lang="fr-FR" dirty="0">
                <a:effectLst>
                  <a:outerShdw blurRad="38100" dist="38100" dir="2700000" algn="tl">
                    <a:srgbClr val="000000">
                      <a:alpha val="43137"/>
                    </a:srgbClr>
                  </a:outerShdw>
                </a:effectLst>
              </a:rPr>
              <a:t>exemple, lorsque le jaune (valeur supérieure) se trouve en dessous du vert (valeur inférieure), des orages sont possibles</a:t>
            </a:r>
            <a:r>
              <a:rPr lang="fr-FR" dirty="0" smtClean="0">
                <a:effectLst>
                  <a:outerShdw blurRad="38100" dist="38100" dir="2700000" algn="tl">
                    <a:srgbClr val="000000">
                      <a:alpha val="43137"/>
                    </a:srgbClr>
                  </a:outerShdw>
                </a:effectLst>
              </a:rPr>
              <a:t>.</a:t>
            </a:r>
            <a:endParaRPr lang="fr-CA" dirty="0">
              <a:effectLst>
                <a:outerShdw blurRad="38100" dist="38100" dir="2700000" algn="tl">
                  <a:srgbClr val="000000">
                    <a:alpha val="43137"/>
                  </a:srgbClr>
                </a:outerShdw>
              </a:effectLst>
            </a:endParaRPr>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36</a:t>
            </a:fld>
            <a:endParaRPr lang="fr-CA"/>
          </a:p>
        </p:txBody>
      </p:sp>
    </p:spTree>
    <p:extLst>
      <p:ext uri="{BB962C8B-B14F-4D97-AF65-F5344CB8AC3E}">
        <p14:creationId xmlns:p14="http://schemas.microsoft.com/office/powerpoint/2010/main" val="3824086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95051"/>
            <a:ext cx="8496944" cy="646331"/>
          </a:xfrm>
          <a:prstGeom prst="rect">
            <a:avLst/>
          </a:prstGeom>
        </p:spPr>
        <p:txBody>
          <a:bodyPr wrap="square">
            <a:spAutoFit/>
          </a:bodyPr>
          <a:lstStyle/>
          <a:p>
            <a:r>
              <a:rPr lang="fr-CA" dirty="0">
                <a:effectLst>
                  <a:outerShdw blurRad="38100" dist="38100" dir="2700000" algn="tl">
                    <a:srgbClr val="000000">
                      <a:alpha val="43137"/>
                    </a:srgbClr>
                  </a:outerShdw>
                </a:effectLst>
              </a:rPr>
              <a:t>-</a:t>
            </a:r>
            <a:r>
              <a:rPr lang="fr-CA" dirty="0" smtClean="0">
                <a:effectLst>
                  <a:outerShdw blurRad="38100" dist="38100" dir="2700000" algn="tl">
                    <a:srgbClr val="000000">
                      <a:alpha val="43137"/>
                    </a:srgbClr>
                  </a:outerShdw>
                </a:effectLst>
              </a:rPr>
              <a:t> Déterminez approximativement la hauteur de la masse d’air froide le 18 octobre à 12:00Z . Utilisez le tableau du prochain diapo. </a:t>
            </a:r>
            <a:r>
              <a:rPr lang="fr-CA" dirty="0" smtClean="0">
                <a:solidFill>
                  <a:srgbClr val="FF0000"/>
                </a:solidFill>
                <a:effectLst>
                  <a:outerShdw blurRad="38100" dist="38100" dir="2700000" algn="tl">
                    <a:srgbClr val="000000">
                      <a:alpha val="43137"/>
                    </a:srgbClr>
                  </a:outerShdw>
                </a:effectLst>
              </a:rPr>
              <a:t> ~ 9000 m</a:t>
            </a:r>
            <a:endParaRPr lang="fr-CA" dirty="0">
              <a:solidFill>
                <a:srgbClr val="FF0000"/>
              </a:solidFill>
              <a:effectLst>
                <a:outerShdw blurRad="38100" dist="38100" dir="2700000" algn="tl">
                  <a:srgbClr val="000000">
                    <a:alpha val="43137"/>
                  </a:srgbClr>
                </a:outerShdw>
              </a:effectLst>
            </a:endParaRPr>
          </a:p>
        </p:txBody>
      </p:sp>
      <p:pic>
        <p:nvPicPr>
          <p:cNvPr id="22530" name="Picture 2" descr="http://www.atmos.uwyo.edu/~geerts/atsc2000/lab/synlab/cross_des_ind0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667" y="1628800"/>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B25CFFA6-9D08-4851-9BDD-E1DB94374450}" type="slidenum">
              <a:rPr lang="fr-CA" smtClean="0"/>
              <a:t>37</a:t>
            </a:fld>
            <a:endParaRPr lang="fr-CA"/>
          </a:p>
        </p:txBody>
      </p:sp>
    </p:spTree>
    <p:extLst>
      <p:ext uri="{BB962C8B-B14F-4D97-AF65-F5344CB8AC3E}">
        <p14:creationId xmlns:p14="http://schemas.microsoft.com/office/powerpoint/2010/main" val="2947572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3341256698"/>
              </p:ext>
            </p:extLst>
          </p:nvPr>
        </p:nvGraphicFramePr>
        <p:xfrm>
          <a:off x="899593" y="1600201"/>
          <a:ext cx="7704855" cy="4525960"/>
        </p:xfrm>
        <a:graphic>
          <a:graphicData uri="http://schemas.openxmlformats.org/drawingml/2006/table">
            <a:tbl>
              <a:tblPr/>
              <a:tblGrid>
                <a:gridCol w="1540971"/>
                <a:gridCol w="1540971"/>
                <a:gridCol w="1540971"/>
                <a:gridCol w="1540971"/>
                <a:gridCol w="1540971"/>
              </a:tblGrid>
              <a:tr h="480534">
                <a:tc>
                  <a:txBody>
                    <a:bodyPr/>
                    <a:lstStyle/>
                    <a:p>
                      <a:pPr algn="ctr"/>
                      <a:r>
                        <a:rPr lang="fr-CA" sz="1300" dirty="0"/>
                        <a:t>Pressure</a:t>
                      </a:r>
                    </a:p>
                  </a:txBody>
                  <a:tcPr marL="39113" marR="39113" marT="39113" marB="39113">
                    <a:lnL>
                      <a:noFill/>
                    </a:lnL>
                    <a:lnR>
                      <a:noFill/>
                    </a:lnR>
                    <a:lnT>
                      <a:noFill/>
                    </a:lnT>
                    <a:lnB>
                      <a:noFill/>
                    </a:lnB>
                    <a:solidFill>
                      <a:srgbClr val="00FFFF"/>
                    </a:solidFill>
                  </a:tcPr>
                </a:tc>
                <a:tc gridSpan="2">
                  <a:txBody>
                    <a:bodyPr/>
                    <a:lstStyle/>
                    <a:p>
                      <a:pPr algn="ctr"/>
                      <a:r>
                        <a:rPr lang="fr-CA" sz="1300"/>
                        <a:t>Approximate Height</a:t>
                      </a:r>
                    </a:p>
                  </a:txBody>
                  <a:tcPr marL="39113" marR="39113" marT="39113" marB="39113">
                    <a:lnL>
                      <a:noFill/>
                    </a:lnL>
                    <a:lnR>
                      <a:noFill/>
                    </a:lnR>
                    <a:lnT>
                      <a:noFill/>
                    </a:lnT>
                    <a:lnB>
                      <a:noFill/>
                    </a:lnB>
                    <a:solidFill>
                      <a:srgbClr val="FFFF00"/>
                    </a:solidFill>
                  </a:tcPr>
                </a:tc>
                <a:tc hMerge="1">
                  <a:txBody>
                    <a:bodyPr/>
                    <a:lstStyle/>
                    <a:p>
                      <a:endParaRPr lang="fr-CA"/>
                    </a:p>
                  </a:txBody>
                  <a:tcPr/>
                </a:tc>
                <a:tc gridSpan="2">
                  <a:txBody>
                    <a:bodyPr/>
                    <a:lstStyle/>
                    <a:p>
                      <a:pPr algn="ctr"/>
                      <a:r>
                        <a:rPr lang="fr-CA" sz="1300"/>
                        <a:t>Approximate Temperature*</a:t>
                      </a:r>
                    </a:p>
                  </a:txBody>
                  <a:tcPr marL="39113" marR="39113" marT="39113" marB="39113">
                    <a:lnL>
                      <a:noFill/>
                    </a:lnL>
                    <a:lnR>
                      <a:noFill/>
                    </a:lnR>
                    <a:lnT>
                      <a:noFill/>
                    </a:lnT>
                    <a:lnB>
                      <a:noFill/>
                    </a:lnB>
                    <a:solidFill>
                      <a:srgbClr val="FFFF00"/>
                    </a:solidFill>
                  </a:tcPr>
                </a:tc>
                <a:tc hMerge="1">
                  <a:txBody>
                    <a:bodyPr/>
                    <a:lstStyle/>
                    <a:p>
                      <a:endParaRPr lang="fr-CA"/>
                    </a:p>
                  </a:txBody>
                  <a:tcPr/>
                </a:tc>
              </a:tr>
              <a:tr h="681688">
                <a:tc>
                  <a:txBody>
                    <a:bodyPr/>
                    <a:lstStyle/>
                    <a:p>
                      <a:pPr algn="ctr"/>
                      <a:r>
                        <a:rPr lang="fr-CA" sz="1300"/>
                        <a:t>1013 mb</a:t>
                      </a:r>
                    </a:p>
                  </a:txBody>
                  <a:tcPr marL="39113" marR="39113" marT="39113" marB="39113">
                    <a:lnL>
                      <a:noFill/>
                    </a:lnL>
                    <a:lnR>
                      <a:noFill/>
                    </a:lnR>
                    <a:lnT>
                      <a:noFill/>
                    </a:lnT>
                    <a:lnB>
                      <a:noFill/>
                    </a:lnB>
                    <a:solidFill>
                      <a:srgbClr val="00FFFF"/>
                    </a:solidFill>
                  </a:tcPr>
                </a:tc>
                <a:tc>
                  <a:txBody>
                    <a:bodyPr/>
                    <a:lstStyle/>
                    <a:p>
                      <a:pPr algn="ctr"/>
                      <a:r>
                        <a:rPr lang="fr-CA" sz="1300"/>
                        <a:t>0 m (sea level)</a:t>
                      </a:r>
                    </a:p>
                  </a:txBody>
                  <a:tcPr marL="39113" marR="39113" marT="39113" marB="39113">
                    <a:lnL>
                      <a:noFill/>
                    </a:lnL>
                    <a:lnR>
                      <a:noFill/>
                    </a:lnR>
                    <a:lnT>
                      <a:noFill/>
                    </a:lnT>
                    <a:lnB>
                      <a:noFill/>
                    </a:lnB>
                    <a:solidFill>
                      <a:srgbClr val="FFFF00"/>
                    </a:solidFill>
                  </a:tcPr>
                </a:tc>
                <a:tc>
                  <a:txBody>
                    <a:bodyPr/>
                    <a:lstStyle/>
                    <a:p>
                      <a:pPr algn="ctr"/>
                      <a:r>
                        <a:rPr lang="fr-CA" sz="1300"/>
                        <a:t>0 ft</a:t>
                      </a:r>
                    </a:p>
                  </a:txBody>
                  <a:tcPr marL="39113" marR="39113" marT="39113" marB="39113">
                    <a:lnL>
                      <a:noFill/>
                    </a:lnL>
                    <a:lnR>
                      <a:noFill/>
                    </a:lnR>
                    <a:lnT>
                      <a:noFill/>
                    </a:lnT>
                    <a:lnB>
                      <a:noFill/>
                    </a:lnB>
                    <a:solidFill>
                      <a:srgbClr val="00FF00"/>
                    </a:solidFill>
                  </a:tcPr>
                </a:tc>
                <a:tc>
                  <a:txBody>
                    <a:bodyPr/>
                    <a:lstStyle/>
                    <a:p>
                      <a:pPr algn="ctr"/>
                      <a:r>
                        <a:rPr lang="fr-CA" sz="1300"/>
                        <a:t>15 C </a:t>
                      </a:r>
                    </a:p>
                  </a:txBody>
                  <a:tcPr marL="39113" marR="39113" marT="39113" marB="39113">
                    <a:lnL>
                      <a:noFill/>
                    </a:lnL>
                    <a:lnR>
                      <a:noFill/>
                    </a:lnR>
                    <a:lnT>
                      <a:noFill/>
                    </a:lnT>
                    <a:lnB>
                      <a:noFill/>
                    </a:lnB>
                    <a:solidFill>
                      <a:srgbClr val="FFFF00"/>
                    </a:solidFill>
                  </a:tcPr>
                </a:tc>
                <a:tc>
                  <a:txBody>
                    <a:bodyPr/>
                    <a:lstStyle/>
                    <a:p>
                      <a:pPr algn="ctr"/>
                      <a:r>
                        <a:rPr lang="fr-CA" sz="1300"/>
                        <a:t>59 F</a:t>
                      </a:r>
                    </a:p>
                  </a:txBody>
                  <a:tcPr marL="39113" marR="39113" marT="39113" marB="39113">
                    <a:lnL>
                      <a:noFill/>
                    </a:lnL>
                    <a:lnR>
                      <a:noFill/>
                    </a:lnR>
                    <a:lnT>
                      <a:noFill/>
                    </a:lnT>
                    <a:lnB>
                      <a:noFill/>
                    </a:lnB>
                    <a:solidFill>
                      <a:srgbClr val="00FF00"/>
                    </a:solidFill>
                  </a:tcPr>
                </a:tc>
              </a:tr>
              <a:tr h="480534">
                <a:tc>
                  <a:txBody>
                    <a:bodyPr/>
                    <a:lstStyle/>
                    <a:p>
                      <a:pPr algn="ctr"/>
                      <a:r>
                        <a:rPr lang="fr-CA" sz="1300"/>
                        <a:t>1000 mb</a:t>
                      </a:r>
                    </a:p>
                  </a:txBody>
                  <a:tcPr marL="39113" marR="39113" marT="39113" marB="39113">
                    <a:lnL>
                      <a:noFill/>
                    </a:lnL>
                    <a:lnR>
                      <a:noFill/>
                    </a:lnR>
                    <a:lnT>
                      <a:noFill/>
                    </a:lnT>
                    <a:lnB>
                      <a:noFill/>
                    </a:lnB>
                    <a:solidFill>
                      <a:srgbClr val="00FFFF"/>
                    </a:solidFill>
                  </a:tcPr>
                </a:tc>
                <a:tc>
                  <a:txBody>
                    <a:bodyPr/>
                    <a:lstStyle/>
                    <a:p>
                      <a:pPr algn="ctr"/>
                      <a:r>
                        <a:rPr lang="fr-CA" sz="1300"/>
                        <a:t>100 m </a:t>
                      </a:r>
                    </a:p>
                  </a:txBody>
                  <a:tcPr marL="39113" marR="39113" marT="39113" marB="39113">
                    <a:lnL>
                      <a:noFill/>
                    </a:lnL>
                    <a:lnR>
                      <a:noFill/>
                    </a:lnR>
                    <a:lnT>
                      <a:noFill/>
                    </a:lnT>
                    <a:lnB>
                      <a:noFill/>
                    </a:lnB>
                    <a:solidFill>
                      <a:srgbClr val="FFFF00"/>
                    </a:solidFill>
                  </a:tcPr>
                </a:tc>
                <a:tc>
                  <a:txBody>
                    <a:bodyPr/>
                    <a:lstStyle/>
                    <a:p>
                      <a:pPr algn="ctr"/>
                      <a:r>
                        <a:rPr lang="fr-CA" sz="1300" dirty="0"/>
                        <a:t>300 </a:t>
                      </a:r>
                      <a:r>
                        <a:rPr lang="fr-CA" sz="1300" dirty="0" err="1"/>
                        <a:t>ft</a:t>
                      </a:r>
                      <a:endParaRPr lang="fr-CA" sz="1300" dirty="0"/>
                    </a:p>
                  </a:txBody>
                  <a:tcPr marL="39113" marR="39113" marT="39113" marB="39113">
                    <a:lnL>
                      <a:noFill/>
                    </a:lnL>
                    <a:lnR>
                      <a:noFill/>
                    </a:lnR>
                    <a:lnT>
                      <a:noFill/>
                    </a:lnT>
                    <a:lnB>
                      <a:noFill/>
                    </a:lnB>
                    <a:solidFill>
                      <a:srgbClr val="00FF00"/>
                    </a:solidFill>
                  </a:tcPr>
                </a:tc>
                <a:tc>
                  <a:txBody>
                    <a:bodyPr/>
                    <a:lstStyle/>
                    <a:p>
                      <a:pPr algn="ctr"/>
                      <a:r>
                        <a:rPr lang="fr-CA" sz="1300"/>
                        <a:t>15 C </a:t>
                      </a:r>
                    </a:p>
                  </a:txBody>
                  <a:tcPr marL="39113" marR="39113" marT="39113" marB="39113">
                    <a:lnL>
                      <a:noFill/>
                    </a:lnL>
                    <a:lnR>
                      <a:noFill/>
                    </a:lnR>
                    <a:lnT>
                      <a:noFill/>
                    </a:lnT>
                    <a:lnB>
                      <a:noFill/>
                    </a:lnB>
                    <a:solidFill>
                      <a:srgbClr val="FFFF00"/>
                    </a:solidFill>
                  </a:tcPr>
                </a:tc>
                <a:tc>
                  <a:txBody>
                    <a:bodyPr/>
                    <a:lstStyle/>
                    <a:p>
                      <a:pPr algn="ctr"/>
                      <a:r>
                        <a:rPr lang="fr-CA" sz="1300"/>
                        <a:t>59 F</a:t>
                      </a:r>
                    </a:p>
                  </a:txBody>
                  <a:tcPr marL="39113" marR="39113" marT="39113" marB="39113">
                    <a:lnL>
                      <a:noFill/>
                    </a:lnL>
                    <a:lnR>
                      <a:noFill/>
                    </a:lnR>
                    <a:lnT>
                      <a:noFill/>
                    </a:lnT>
                    <a:lnB>
                      <a:noFill/>
                    </a:lnB>
                    <a:solidFill>
                      <a:srgbClr val="00FF00"/>
                    </a:solidFill>
                  </a:tcPr>
                </a:tc>
              </a:tr>
              <a:tr h="480534">
                <a:tc>
                  <a:txBody>
                    <a:bodyPr/>
                    <a:lstStyle/>
                    <a:p>
                      <a:pPr algn="ctr"/>
                      <a:r>
                        <a:rPr lang="fr-CA" sz="1300"/>
                        <a:t>850 mb</a:t>
                      </a:r>
                    </a:p>
                  </a:txBody>
                  <a:tcPr marL="39113" marR="39113" marT="39113" marB="39113">
                    <a:lnL>
                      <a:noFill/>
                    </a:lnL>
                    <a:lnR>
                      <a:noFill/>
                    </a:lnR>
                    <a:lnT>
                      <a:noFill/>
                    </a:lnT>
                    <a:lnB>
                      <a:noFill/>
                    </a:lnB>
                    <a:solidFill>
                      <a:srgbClr val="00FFFF"/>
                    </a:solidFill>
                  </a:tcPr>
                </a:tc>
                <a:tc>
                  <a:txBody>
                    <a:bodyPr/>
                    <a:lstStyle/>
                    <a:p>
                      <a:pPr algn="ctr"/>
                      <a:r>
                        <a:rPr lang="fr-CA" sz="1300"/>
                        <a:t>1500 m </a:t>
                      </a:r>
                    </a:p>
                  </a:txBody>
                  <a:tcPr marL="39113" marR="39113" marT="39113" marB="39113">
                    <a:lnL>
                      <a:noFill/>
                    </a:lnL>
                    <a:lnR>
                      <a:noFill/>
                    </a:lnR>
                    <a:lnT>
                      <a:noFill/>
                    </a:lnT>
                    <a:lnB>
                      <a:noFill/>
                    </a:lnB>
                    <a:solidFill>
                      <a:srgbClr val="FFFF00"/>
                    </a:solidFill>
                  </a:tcPr>
                </a:tc>
                <a:tc>
                  <a:txBody>
                    <a:bodyPr/>
                    <a:lstStyle/>
                    <a:p>
                      <a:pPr algn="ctr"/>
                      <a:r>
                        <a:rPr lang="fr-CA" sz="1300"/>
                        <a:t>5000 ft</a:t>
                      </a:r>
                    </a:p>
                  </a:txBody>
                  <a:tcPr marL="39113" marR="39113" marT="39113" marB="39113">
                    <a:lnL>
                      <a:noFill/>
                    </a:lnL>
                    <a:lnR>
                      <a:noFill/>
                    </a:lnR>
                    <a:lnT>
                      <a:noFill/>
                    </a:lnT>
                    <a:lnB>
                      <a:noFill/>
                    </a:lnB>
                    <a:solidFill>
                      <a:srgbClr val="00FF00"/>
                    </a:solidFill>
                  </a:tcPr>
                </a:tc>
                <a:tc>
                  <a:txBody>
                    <a:bodyPr/>
                    <a:lstStyle/>
                    <a:p>
                      <a:pPr algn="ctr"/>
                      <a:r>
                        <a:rPr lang="fr-CA" sz="1300"/>
                        <a:t>5 C </a:t>
                      </a:r>
                    </a:p>
                  </a:txBody>
                  <a:tcPr marL="39113" marR="39113" marT="39113" marB="39113">
                    <a:lnL>
                      <a:noFill/>
                    </a:lnL>
                    <a:lnR>
                      <a:noFill/>
                    </a:lnR>
                    <a:lnT>
                      <a:noFill/>
                    </a:lnT>
                    <a:lnB>
                      <a:noFill/>
                    </a:lnB>
                    <a:solidFill>
                      <a:srgbClr val="FFFF00"/>
                    </a:solidFill>
                  </a:tcPr>
                </a:tc>
                <a:tc>
                  <a:txBody>
                    <a:bodyPr/>
                    <a:lstStyle/>
                    <a:p>
                      <a:pPr algn="ctr"/>
                      <a:r>
                        <a:rPr lang="fr-CA" sz="1300"/>
                        <a:t>41 F</a:t>
                      </a:r>
                    </a:p>
                  </a:txBody>
                  <a:tcPr marL="39113" marR="39113" marT="39113" marB="39113">
                    <a:lnL>
                      <a:noFill/>
                    </a:lnL>
                    <a:lnR>
                      <a:noFill/>
                    </a:lnR>
                    <a:lnT>
                      <a:noFill/>
                    </a:lnT>
                    <a:lnB>
                      <a:noFill/>
                    </a:lnB>
                    <a:solidFill>
                      <a:srgbClr val="00FF00"/>
                    </a:solidFill>
                  </a:tcPr>
                </a:tc>
              </a:tr>
              <a:tr h="480534">
                <a:tc>
                  <a:txBody>
                    <a:bodyPr/>
                    <a:lstStyle/>
                    <a:p>
                      <a:pPr algn="ctr"/>
                      <a:r>
                        <a:rPr lang="fr-CA" sz="1300"/>
                        <a:t>700 mb</a:t>
                      </a:r>
                    </a:p>
                  </a:txBody>
                  <a:tcPr marL="39113" marR="39113" marT="39113" marB="39113">
                    <a:lnL>
                      <a:noFill/>
                    </a:lnL>
                    <a:lnR>
                      <a:noFill/>
                    </a:lnR>
                    <a:lnT>
                      <a:noFill/>
                    </a:lnT>
                    <a:lnB>
                      <a:noFill/>
                    </a:lnB>
                    <a:solidFill>
                      <a:srgbClr val="00FFFF"/>
                    </a:solidFill>
                  </a:tcPr>
                </a:tc>
                <a:tc>
                  <a:txBody>
                    <a:bodyPr/>
                    <a:lstStyle/>
                    <a:p>
                      <a:pPr algn="ctr"/>
                      <a:r>
                        <a:rPr lang="fr-CA" sz="1300" dirty="0"/>
                        <a:t>3000 m </a:t>
                      </a:r>
                    </a:p>
                  </a:txBody>
                  <a:tcPr marL="39113" marR="39113" marT="39113" marB="39113">
                    <a:lnL>
                      <a:noFill/>
                    </a:lnL>
                    <a:lnR>
                      <a:noFill/>
                    </a:lnR>
                    <a:lnT>
                      <a:noFill/>
                    </a:lnT>
                    <a:lnB>
                      <a:noFill/>
                    </a:lnB>
                    <a:solidFill>
                      <a:srgbClr val="FFFF00"/>
                    </a:solidFill>
                  </a:tcPr>
                </a:tc>
                <a:tc>
                  <a:txBody>
                    <a:bodyPr/>
                    <a:lstStyle/>
                    <a:p>
                      <a:pPr algn="ctr"/>
                      <a:r>
                        <a:rPr lang="fr-CA" sz="1300"/>
                        <a:t>10000 ft</a:t>
                      </a:r>
                    </a:p>
                  </a:txBody>
                  <a:tcPr marL="39113" marR="39113" marT="39113" marB="39113">
                    <a:lnL>
                      <a:noFill/>
                    </a:lnL>
                    <a:lnR>
                      <a:noFill/>
                    </a:lnR>
                    <a:lnT>
                      <a:noFill/>
                    </a:lnT>
                    <a:lnB>
                      <a:noFill/>
                    </a:lnB>
                    <a:solidFill>
                      <a:srgbClr val="00FF00"/>
                    </a:solidFill>
                  </a:tcPr>
                </a:tc>
                <a:tc>
                  <a:txBody>
                    <a:bodyPr/>
                    <a:lstStyle/>
                    <a:p>
                      <a:pPr algn="ctr"/>
                      <a:r>
                        <a:rPr lang="fr-CA" sz="1300"/>
                        <a:t>-5 C </a:t>
                      </a:r>
                    </a:p>
                  </a:txBody>
                  <a:tcPr marL="39113" marR="39113" marT="39113" marB="39113">
                    <a:lnL>
                      <a:noFill/>
                    </a:lnL>
                    <a:lnR>
                      <a:noFill/>
                    </a:lnR>
                    <a:lnT>
                      <a:noFill/>
                    </a:lnT>
                    <a:lnB>
                      <a:noFill/>
                    </a:lnB>
                    <a:solidFill>
                      <a:srgbClr val="FFFF00"/>
                    </a:solidFill>
                  </a:tcPr>
                </a:tc>
                <a:tc>
                  <a:txBody>
                    <a:bodyPr/>
                    <a:lstStyle/>
                    <a:p>
                      <a:pPr algn="ctr"/>
                      <a:r>
                        <a:rPr lang="fr-CA" sz="1300"/>
                        <a:t>23 F</a:t>
                      </a:r>
                    </a:p>
                  </a:txBody>
                  <a:tcPr marL="39113" marR="39113" marT="39113" marB="39113">
                    <a:lnL>
                      <a:noFill/>
                    </a:lnL>
                    <a:lnR>
                      <a:noFill/>
                    </a:lnR>
                    <a:lnT>
                      <a:noFill/>
                    </a:lnT>
                    <a:lnB>
                      <a:noFill/>
                    </a:lnB>
                    <a:solidFill>
                      <a:srgbClr val="00FF00"/>
                    </a:solidFill>
                  </a:tcPr>
                </a:tc>
              </a:tr>
              <a:tr h="480534">
                <a:tc>
                  <a:txBody>
                    <a:bodyPr/>
                    <a:lstStyle/>
                    <a:p>
                      <a:pPr algn="ctr"/>
                      <a:r>
                        <a:rPr lang="fr-CA" sz="1300"/>
                        <a:t>500 mb</a:t>
                      </a:r>
                    </a:p>
                  </a:txBody>
                  <a:tcPr marL="39113" marR="39113" marT="39113" marB="39113">
                    <a:lnL>
                      <a:noFill/>
                    </a:lnL>
                    <a:lnR>
                      <a:noFill/>
                    </a:lnR>
                    <a:lnT>
                      <a:noFill/>
                    </a:lnT>
                    <a:lnB>
                      <a:noFill/>
                    </a:lnB>
                    <a:solidFill>
                      <a:srgbClr val="00FFFF"/>
                    </a:solidFill>
                  </a:tcPr>
                </a:tc>
                <a:tc>
                  <a:txBody>
                    <a:bodyPr/>
                    <a:lstStyle/>
                    <a:p>
                      <a:pPr algn="ctr"/>
                      <a:r>
                        <a:rPr lang="fr-CA" sz="1300" dirty="0"/>
                        <a:t>5000 m </a:t>
                      </a:r>
                    </a:p>
                  </a:txBody>
                  <a:tcPr marL="39113" marR="39113" marT="39113" marB="39113">
                    <a:lnL>
                      <a:noFill/>
                    </a:lnL>
                    <a:lnR>
                      <a:noFill/>
                    </a:lnR>
                    <a:lnT>
                      <a:noFill/>
                    </a:lnT>
                    <a:lnB>
                      <a:noFill/>
                    </a:lnB>
                    <a:solidFill>
                      <a:srgbClr val="FFFF00"/>
                    </a:solidFill>
                  </a:tcPr>
                </a:tc>
                <a:tc>
                  <a:txBody>
                    <a:bodyPr/>
                    <a:lstStyle/>
                    <a:p>
                      <a:pPr algn="ctr"/>
                      <a:r>
                        <a:rPr lang="fr-CA" sz="1300"/>
                        <a:t>18000 ft</a:t>
                      </a:r>
                    </a:p>
                  </a:txBody>
                  <a:tcPr marL="39113" marR="39113" marT="39113" marB="39113">
                    <a:lnL>
                      <a:noFill/>
                    </a:lnL>
                    <a:lnR>
                      <a:noFill/>
                    </a:lnR>
                    <a:lnT>
                      <a:noFill/>
                    </a:lnT>
                    <a:lnB>
                      <a:noFill/>
                    </a:lnB>
                    <a:solidFill>
                      <a:srgbClr val="00FF00"/>
                    </a:solidFill>
                  </a:tcPr>
                </a:tc>
                <a:tc>
                  <a:txBody>
                    <a:bodyPr/>
                    <a:lstStyle/>
                    <a:p>
                      <a:pPr algn="ctr"/>
                      <a:r>
                        <a:rPr lang="fr-CA" sz="1300"/>
                        <a:t>-20 C</a:t>
                      </a:r>
                    </a:p>
                  </a:txBody>
                  <a:tcPr marL="39113" marR="39113" marT="39113" marB="39113">
                    <a:lnL>
                      <a:noFill/>
                    </a:lnL>
                    <a:lnR>
                      <a:noFill/>
                    </a:lnR>
                    <a:lnT>
                      <a:noFill/>
                    </a:lnT>
                    <a:lnB>
                      <a:noFill/>
                    </a:lnB>
                    <a:solidFill>
                      <a:srgbClr val="FFFF00"/>
                    </a:solidFill>
                  </a:tcPr>
                </a:tc>
                <a:tc>
                  <a:txBody>
                    <a:bodyPr/>
                    <a:lstStyle/>
                    <a:p>
                      <a:pPr algn="ctr"/>
                      <a:r>
                        <a:rPr lang="fr-CA" sz="1300"/>
                        <a:t>-4 F</a:t>
                      </a:r>
                    </a:p>
                  </a:txBody>
                  <a:tcPr marL="39113" marR="39113" marT="39113" marB="39113">
                    <a:lnL>
                      <a:noFill/>
                    </a:lnL>
                    <a:lnR>
                      <a:noFill/>
                    </a:lnR>
                    <a:lnT>
                      <a:noFill/>
                    </a:lnT>
                    <a:lnB>
                      <a:noFill/>
                    </a:lnB>
                    <a:solidFill>
                      <a:srgbClr val="00FF00"/>
                    </a:solidFill>
                  </a:tcPr>
                </a:tc>
              </a:tr>
              <a:tr h="480534">
                <a:tc>
                  <a:txBody>
                    <a:bodyPr/>
                    <a:lstStyle/>
                    <a:p>
                      <a:pPr algn="ctr"/>
                      <a:r>
                        <a:rPr lang="fr-CA" sz="1300"/>
                        <a:t>300 mb</a:t>
                      </a:r>
                    </a:p>
                  </a:txBody>
                  <a:tcPr marL="39113" marR="39113" marT="39113" marB="39113">
                    <a:lnL>
                      <a:noFill/>
                    </a:lnL>
                    <a:lnR>
                      <a:noFill/>
                    </a:lnR>
                    <a:lnT>
                      <a:noFill/>
                    </a:lnT>
                    <a:lnB>
                      <a:noFill/>
                    </a:lnB>
                    <a:solidFill>
                      <a:srgbClr val="00FFFF"/>
                    </a:solidFill>
                  </a:tcPr>
                </a:tc>
                <a:tc>
                  <a:txBody>
                    <a:bodyPr/>
                    <a:lstStyle/>
                    <a:p>
                      <a:pPr algn="ctr"/>
                      <a:r>
                        <a:rPr lang="fr-CA" sz="1300"/>
                        <a:t>9000 m </a:t>
                      </a:r>
                    </a:p>
                  </a:txBody>
                  <a:tcPr marL="39113" marR="39113" marT="39113" marB="39113">
                    <a:lnL>
                      <a:noFill/>
                    </a:lnL>
                    <a:lnR>
                      <a:noFill/>
                    </a:lnR>
                    <a:lnT>
                      <a:noFill/>
                    </a:lnT>
                    <a:lnB>
                      <a:noFill/>
                    </a:lnB>
                    <a:solidFill>
                      <a:srgbClr val="FFFF00"/>
                    </a:solidFill>
                  </a:tcPr>
                </a:tc>
                <a:tc>
                  <a:txBody>
                    <a:bodyPr/>
                    <a:lstStyle/>
                    <a:p>
                      <a:pPr algn="ctr"/>
                      <a:r>
                        <a:rPr lang="fr-CA" sz="1300"/>
                        <a:t>30000 ft</a:t>
                      </a:r>
                    </a:p>
                  </a:txBody>
                  <a:tcPr marL="39113" marR="39113" marT="39113" marB="39113">
                    <a:lnL>
                      <a:noFill/>
                    </a:lnL>
                    <a:lnR>
                      <a:noFill/>
                    </a:lnR>
                    <a:lnT>
                      <a:noFill/>
                    </a:lnT>
                    <a:lnB>
                      <a:noFill/>
                    </a:lnB>
                    <a:solidFill>
                      <a:srgbClr val="00FF00"/>
                    </a:solidFill>
                  </a:tcPr>
                </a:tc>
                <a:tc>
                  <a:txBody>
                    <a:bodyPr/>
                    <a:lstStyle/>
                    <a:p>
                      <a:pPr algn="ctr"/>
                      <a:r>
                        <a:rPr lang="fr-CA" sz="1300"/>
                        <a:t>-45 C </a:t>
                      </a:r>
                    </a:p>
                  </a:txBody>
                  <a:tcPr marL="39113" marR="39113" marT="39113" marB="39113">
                    <a:lnL>
                      <a:noFill/>
                    </a:lnL>
                    <a:lnR>
                      <a:noFill/>
                    </a:lnR>
                    <a:lnT>
                      <a:noFill/>
                    </a:lnT>
                    <a:lnB>
                      <a:noFill/>
                    </a:lnB>
                    <a:solidFill>
                      <a:srgbClr val="FFFF00"/>
                    </a:solidFill>
                  </a:tcPr>
                </a:tc>
                <a:tc>
                  <a:txBody>
                    <a:bodyPr/>
                    <a:lstStyle/>
                    <a:p>
                      <a:pPr algn="ctr"/>
                      <a:r>
                        <a:rPr lang="fr-CA" sz="1300"/>
                        <a:t>-49 F</a:t>
                      </a:r>
                    </a:p>
                  </a:txBody>
                  <a:tcPr marL="39113" marR="39113" marT="39113" marB="39113">
                    <a:lnL>
                      <a:noFill/>
                    </a:lnL>
                    <a:lnR>
                      <a:noFill/>
                    </a:lnR>
                    <a:lnT>
                      <a:noFill/>
                    </a:lnT>
                    <a:lnB>
                      <a:noFill/>
                    </a:lnB>
                    <a:solidFill>
                      <a:srgbClr val="00FF00"/>
                    </a:solidFill>
                  </a:tcPr>
                </a:tc>
              </a:tr>
              <a:tr h="480534">
                <a:tc>
                  <a:txBody>
                    <a:bodyPr/>
                    <a:lstStyle/>
                    <a:p>
                      <a:pPr algn="ctr"/>
                      <a:r>
                        <a:rPr lang="fr-CA" sz="1300"/>
                        <a:t>200 mb</a:t>
                      </a:r>
                    </a:p>
                  </a:txBody>
                  <a:tcPr marL="39113" marR="39113" marT="39113" marB="39113">
                    <a:lnL>
                      <a:noFill/>
                    </a:lnL>
                    <a:lnR>
                      <a:noFill/>
                    </a:lnR>
                    <a:lnT>
                      <a:noFill/>
                    </a:lnT>
                    <a:lnB>
                      <a:noFill/>
                    </a:lnB>
                    <a:solidFill>
                      <a:srgbClr val="00FFFF"/>
                    </a:solidFill>
                  </a:tcPr>
                </a:tc>
                <a:tc>
                  <a:txBody>
                    <a:bodyPr/>
                    <a:lstStyle/>
                    <a:p>
                      <a:pPr algn="ctr"/>
                      <a:r>
                        <a:rPr lang="fr-CA" sz="1300"/>
                        <a:t>12000 m </a:t>
                      </a:r>
                    </a:p>
                  </a:txBody>
                  <a:tcPr marL="39113" marR="39113" marT="39113" marB="39113">
                    <a:lnL>
                      <a:noFill/>
                    </a:lnL>
                    <a:lnR>
                      <a:noFill/>
                    </a:lnR>
                    <a:lnT>
                      <a:noFill/>
                    </a:lnT>
                    <a:lnB>
                      <a:noFill/>
                    </a:lnB>
                    <a:solidFill>
                      <a:srgbClr val="FFFF00"/>
                    </a:solidFill>
                  </a:tcPr>
                </a:tc>
                <a:tc>
                  <a:txBody>
                    <a:bodyPr/>
                    <a:lstStyle/>
                    <a:p>
                      <a:pPr algn="ctr"/>
                      <a:r>
                        <a:rPr lang="fr-CA" sz="1300"/>
                        <a:t>40000 ft</a:t>
                      </a:r>
                    </a:p>
                  </a:txBody>
                  <a:tcPr marL="39113" marR="39113" marT="39113" marB="39113">
                    <a:lnL>
                      <a:noFill/>
                    </a:lnL>
                    <a:lnR>
                      <a:noFill/>
                    </a:lnR>
                    <a:lnT>
                      <a:noFill/>
                    </a:lnT>
                    <a:lnB>
                      <a:noFill/>
                    </a:lnB>
                    <a:solidFill>
                      <a:srgbClr val="00FF00"/>
                    </a:solidFill>
                  </a:tcPr>
                </a:tc>
                <a:tc>
                  <a:txBody>
                    <a:bodyPr/>
                    <a:lstStyle/>
                    <a:p>
                      <a:pPr algn="ctr"/>
                      <a:r>
                        <a:rPr lang="fr-CA" sz="1300"/>
                        <a:t>-55 C </a:t>
                      </a:r>
                    </a:p>
                  </a:txBody>
                  <a:tcPr marL="39113" marR="39113" marT="39113" marB="39113">
                    <a:lnL>
                      <a:noFill/>
                    </a:lnL>
                    <a:lnR>
                      <a:noFill/>
                    </a:lnR>
                    <a:lnT>
                      <a:noFill/>
                    </a:lnT>
                    <a:lnB>
                      <a:noFill/>
                    </a:lnB>
                    <a:solidFill>
                      <a:srgbClr val="FFFF00"/>
                    </a:solidFill>
                  </a:tcPr>
                </a:tc>
                <a:tc>
                  <a:txBody>
                    <a:bodyPr/>
                    <a:lstStyle/>
                    <a:p>
                      <a:pPr algn="ctr"/>
                      <a:r>
                        <a:rPr lang="fr-CA" sz="1300"/>
                        <a:t>-67 F</a:t>
                      </a:r>
                    </a:p>
                  </a:txBody>
                  <a:tcPr marL="39113" marR="39113" marT="39113" marB="39113">
                    <a:lnL>
                      <a:noFill/>
                    </a:lnL>
                    <a:lnR>
                      <a:noFill/>
                    </a:lnR>
                    <a:lnT>
                      <a:noFill/>
                    </a:lnT>
                    <a:lnB>
                      <a:noFill/>
                    </a:lnB>
                    <a:solidFill>
                      <a:srgbClr val="00FF00"/>
                    </a:solidFill>
                  </a:tcPr>
                </a:tc>
              </a:tr>
              <a:tr h="480534">
                <a:tc>
                  <a:txBody>
                    <a:bodyPr/>
                    <a:lstStyle/>
                    <a:p>
                      <a:pPr algn="ctr"/>
                      <a:r>
                        <a:rPr lang="fr-CA" sz="1300"/>
                        <a:t>100 mb</a:t>
                      </a:r>
                    </a:p>
                  </a:txBody>
                  <a:tcPr marL="39113" marR="39113" marT="39113" marB="39113">
                    <a:lnL>
                      <a:noFill/>
                    </a:lnL>
                    <a:lnR>
                      <a:noFill/>
                    </a:lnR>
                    <a:lnT>
                      <a:noFill/>
                    </a:lnT>
                    <a:lnB>
                      <a:noFill/>
                    </a:lnB>
                    <a:solidFill>
                      <a:srgbClr val="00FFFF"/>
                    </a:solidFill>
                  </a:tcPr>
                </a:tc>
                <a:tc>
                  <a:txBody>
                    <a:bodyPr/>
                    <a:lstStyle/>
                    <a:p>
                      <a:pPr algn="ctr"/>
                      <a:r>
                        <a:rPr lang="fr-CA" sz="1300"/>
                        <a:t>16000 m </a:t>
                      </a:r>
                    </a:p>
                  </a:txBody>
                  <a:tcPr marL="39113" marR="39113" marT="39113" marB="39113">
                    <a:lnL>
                      <a:noFill/>
                    </a:lnL>
                    <a:lnR>
                      <a:noFill/>
                    </a:lnR>
                    <a:lnT>
                      <a:noFill/>
                    </a:lnT>
                    <a:lnB>
                      <a:noFill/>
                    </a:lnB>
                    <a:solidFill>
                      <a:srgbClr val="FFFF00"/>
                    </a:solidFill>
                  </a:tcPr>
                </a:tc>
                <a:tc>
                  <a:txBody>
                    <a:bodyPr/>
                    <a:lstStyle/>
                    <a:p>
                      <a:pPr algn="ctr"/>
                      <a:r>
                        <a:rPr lang="fr-CA" sz="1300"/>
                        <a:t>53000 ft</a:t>
                      </a:r>
                    </a:p>
                  </a:txBody>
                  <a:tcPr marL="39113" marR="39113" marT="39113" marB="39113">
                    <a:lnL>
                      <a:noFill/>
                    </a:lnL>
                    <a:lnR>
                      <a:noFill/>
                    </a:lnR>
                    <a:lnT>
                      <a:noFill/>
                    </a:lnT>
                    <a:lnB>
                      <a:noFill/>
                    </a:lnB>
                    <a:solidFill>
                      <a:srgbClr val="00FF00"/>
                    </a:solidFill>
                  </a:tcPr>
                </a:tc>
                <a:tc>
                  <a:txBody>
                    <a:bodyPr/>
                    <a:lstStyle/>
                    <a:p>
                      <a:pPr algn="ctr"/>
                      <a:r>
                        <a:rPr lang="fr-CA" sz="1300"/>
                        <a:t>-56 C </a:t>
                      </a:r>
                    </a:p>
                  </a:txBody>
                  <a:tcPr marL="39113" marR="39113" marT="39113" marB="39113">
                    <a:lnL>
                      <a:noFill/>
                    </a:lnL>
                    <a:lnR>
                      <a:noFill/>
                    </a:lnR>
                    <a:lnT>
                      <a:noFill/>
                    </a:lnT>
                    <a:lnB>
                      <a:noFill/>
                    </a:lnB>
                    <a:solidFill>
                      <a:srgbClr val="FFFF00"/>
                    </a:solidFill>
                  </a:tcPr>
                </a:tc>
                <a:tc>
                  <a:txBody>
                    <a:bodyPr/>
                    <a:lstStyle/>
                    <a:p>
                      <a:pPr algn="ctr"/>
                      <a:r>
                        <a:rPr lang="fr-CA" sz="1300" dirty="0"/>
                        <a:t>-69 F</a:t>
                      </a:r>
                    </a:p>
                  </a:txBody>
                  <a:tcPr marL="39113" marR="39113" marT="39113" marB="39113">
                    <a:lnL>
                      <a:noFill/>
                    </a:lnL>
                    <a:lnR>
                      <a:noFill/>
                    </a:lnR>
                    <a:lnT>
                      <a:noFill/>
                    </a:lnT>
                    <a:lnB>
                      <a:noFill/>
                    </a:lnB>
                    <a:solidFill>
                      <a:srgbClr val="00FF00"/>
                    </a:solidFill>
                  </a:tcPr>
                </a:tc>
              </a:tr>
            </a:tbl>
          </a:graphicData>
        </a:graphic>
      </p:graphicFrame>
      <p:sp>
        <p:nvSpPr>
          <p:cNvPr id="4" name="Rectangle 1"/>
          <p:cNvSpPr>
            <a:spLocks noChangeArrowheads="1"/>
          </p:cNvSpPr>
          <p:nvPr/>
        </p:nvSpPr>
        <p:spPr bwMode="auto">
          <a:xfrm>
            <a:off x="3097213" y="1644134"/>
            <a:ext cx="2744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b="0" i="0" u="none" strike="noStrike" cap="none" normalizeH="0" baseline="0" dirty="0" smtClean="0">
                <a:ln>
                  <a:noFill/>
                </a:ln>
                <a:solidFill>
                  <a:schemeClr val="tx1"/>
                </a:solidFill>
                <a:effectLst/>
                <a:latin typeface="Arial" pitchFamily="34" charset="0"/>
                <a:cs typeface="Arial" pitchFamily="34" charset="0"/>
              </a:rPr>
              <a:t>*</a:t>
            </a:r>
          </a:p>
        </p:txBody>
      </p:sp>
      <p:sp>
        <p:nvSpPr>
          <p:cNvPr id="5" name="Rectangle 4"/>
          <p:cNvSpPr/>
          <p:nvPr/>
        </p:nvSpPr>
        <p:spPr>
          <a:xfrm>
            <a:off x="0" y="6300028"/>
            <a:ext cx="9144000" cy="369332"/>
          </a:xfrm>
          <a:prstGeom prst="rect">
            <a:avLst/>
          </a:prstGeom>
        </p:spPr>
        <p:txBody>
          <a:bodyPr wrap="square">
            <a:spAutoFit/>
          </a:bodyPr>
          <a:lstStyle/>
          <a:p>
            <a:r>
              <a:rPr lang="en-US" dirty="0" smtClean="0"/>
              <a:t>* temperature according to the International Civil Aviation Organization Standard Atmosphere</a:t>
            </a:r>
            <a:endParaRPr lang="fr-CA" dirty="0"/>
          </a:p>
        </p:txBody>
      </p:sp>
      <p:sp>
        <p:nvSpPr>
          <p:cNvPr id="6" name="Rectangle 5"/>
          <p:cNvSpPr/>
          <p:nvPr/>
        </p:nvSpPr>
        <p:spPr>
          <a:xfrm>
            <a:off x="179512" y="260648"/>
            <a:ext cx="6048672" cy="923330"/>
          </a:xfrm>
          <a:prstGeom prst="rect">
            <a:avLst/>
          </a:prstGeom>
        </p:spPr>
        <p:txBody>
          <a:bodyPr wrap="square">
            <a:spAutoFit/>
          </a:bodyPr>
          <a:lstStyle/>
          <a:p>
            <a:r>
              <a:rPr lang="en-US" b="1" dirty="0" smtClean="0"/>
              <a:t>conversions:</a:t>
            </a:r>
          </a:p>
          <a:p>
            <a:r>
              <a:rPr lang="en-US" dirty="0" smtClean="0"/>
              <a:t>1 </a:t>
            </a:r>
            <a:r>
              <a:rPr lang="en-US" dirty="0" err="1" smtClean="0"/>
              <a:t>ft</a:t>
            </a:r>
            <a:r>
              <a:rPr lang="en-US" dirty="0" smtClean="0"/>
              <a:t> = 0.3048 m or 1 m = 3.28 </a:t>
            </a:r>
            <a:r>
              <a:rPr lang="en-US" dirty="0" err="1" smtClean="0"/>
              <a:t>ft</a:t>
            </a:r>
            <a:endParaRPr lang="en-US" dirty="0" smtClean="0"/>
          </a:p>
          <a:p>
            <a:r>
              <a:rPr lang="en-US" dirty="0" smtClean="0"/>
              <a:t>1'' Hg = 33.87 </a:t>
            </a:r>
            <a:r>
              <a:rPr lang="en-US" dirty="0" err="1" smtClean="0"/>
              <a:t>mb</a:t>
            </a:r>
            <a:endParaRPr lang="en-US" dirty="0"/>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38</a:t>
            </a:fld>
            <a:endParaRPr lang="fr-CA"/>
          </a:p>
        </p:txBody>
      </p:sp>
    </p:spTree>
    <p:extLst>
      <p:ext uri="{BB962C8B-B14F-4D97-AF65-F5344CB8AC3E}">
        <p14:creationId xmlns:p14="http://schemas.microsoft.com/office/powerpoint/2010/main" val="3824086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260648"/>
            <a:ext cx="8640960" cy="646331"/>
          </a:xfrm>
          <a:prstGeom prst="rect">
            <a:avLst/>
          </a:prstGeom>
        </p:spPr>
        <p:txBody>
          <a:bodyPr wrap="square">
            <a:spAutoFit/>
          </a:bodyPr>
          <a:lstStyle/>
          <a:p>
            <a:r>
              <a:rPr lang="fr-CA" dirty="0" smtClean="0">
                <a:effectLst>
                  <a:outerShdw blurRad="38100" dist="38100" dir="2700000" algn="tl">
                    <a:srgbClr val="000000">
                      <a:alpha val="43137"/>
                    </a:srgbClr>
                  </a:outerShdw>
                </a:effectLst>
              </a:rPr>
              <a:t>- Estimez la vitesse de déplacement du front froid à la surface, en utilisant l’animation. La longueur de cette section est de 650 miles, et la durée de l’animation est de 24 heures. </a:t>
            </a:r>
            <a:endParaRPr lang="fr-CA" dirty="0">
              <a:effectLst>
                <a:outerShdw blurRad="38100" dist="38100" dir="2700000" algn="tl">
                  <a:srgbClr val="000000">
                    <a:alpha val="43137"/>
                  </a:srgbClr>
                </a:outerShdw>
              </a:effectLst>
            </a:endParaRPr>
          </a:p>
        </p:txBody>
      </p:sp>
      <p:pic>
        <p:nvPicPr>
          <p:cNvPr id="24578" name="Picture 2" descr="http://www.atmos.uwyo.edu/~geerts/atsc2000/lab/synlab/des_in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24744"/>
            <a:ext cx="6724650" cy="458152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eur droit avec flèche 3"/>
          <p:cNvCxnSpPr/>
          <p:nvPr/>
        </p:nvCxnSpPr>
        <p:spPr>
          <a:xfrm flipV="1">
            <a:off x="2123728" y="5013176"/>
            <a:ext cx="0" cy="50405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Connecteur droit avec flèche 5"/>
          <p:cNvCxnSpPr/>
          <p:nvPr/>
        </p:nvCxnSpPr>
        <p:spPr>
          <a:xfrm flipV="1">
            <a:off x="7236296" y="5013176"/>
            <a:ext cx="0" cy="50405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1331640" y="5723964"/>
            <a:ext cx="1633781" cy="369332"/>
          </a:xfrm>
          <a:prstGeom prst="rect">
            <a:avLst/>
          </a:prstGeom>
          <a:noFill/>
        </p:spPr>
        <p:txBody>
          <a:bodyPr wrap="none" rtlCol="0">
            <a:spAutoFit/>
          </a:bodyPr>
          <a:lstStyle/>
          <a:p>
            <a:r>
              <a:rPr lang="fr-FR" dirty="0" smtClean="0"/>
              <a:t>T = 17/10 à 12Z</a:t>
            </a:r>
            <a:endParaRPr lang="fr-FR" dirty="0"/>
          </a:p>
        </p:txBody>
      </p:sp>
      <p:sp>
        <p:nvSpPr>
          <p:cNvPr id="8" name="ZoneTexte 7"/>
          <p:cNvSpPr txBox="1"/>
          <p:nvPr/>
        </p:nvSpPr>
        <p:spPr>
          <a:xfrm>
            <a:off x="6394603" y="5723964"/>
            <a:ext cx="1633781" cy="369332"/>
          </a:xfrm>
          <a:prstGeom prst="rect">
            <a:avLst/>
          </a:prstGeom>
          <a:noFill/>
        </p:spPr>
        <p:txBody>
          <a:bodyPr wrap="none" rtlCol="0">
            <a:spAutoFit/>
          </a:bodyPr>
          <a:lstStyle/>
          <a:p>
            <a:r>
              <a:rPr lang="fr-FR" dirty="0" smtClean="0"/>
              <a:t>T = 18/10 à 12Z</a:t>
            </a:r>
            <a:endParaRPr lang="fr-FR" dirty="0"/>
          </a:p>
        </p:txBody>
      </p:sp>
      <p:cxnSp>
        <p:nvCxnSpPr>
          <p:cNvPr id="12" name="Connecteur droit avec flèche 11"/>
          <p:cNvCxnSpPr/>
          <p:nvPr/>
        </p:nvCxnSpPr>
        <p:spPr>
          <a:xfrm>
            <a:off x="2165385" y="4941168"/>
            <a:ext cx="4998903" cy="0"/>
          </a:xfrm>
          <a:prstGeom prst="straightConnector1">
            <a:avLst/>
          </a:prstGeom>
          <a:ln w="28575">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3514283" y="4509120"/>
            <a:ext cx="1447832" cy="369332"/>
          </a:xfrm>
          <a:prstGeom prst="rect">
            <a:avLst/>
          </a:prstGeom>
          <a:noFill/>
        </p:spPr>
        <p:txBody>
          <a:bodyPr wrap="none" rtlCol="0">
            <a:spAutoFit/>
          </a:bodyPr>
          <a:lstStyle/>
          <a:p>
            <a:r>
              <a:rPr lang="fr-FR" dirty="0" smtClean="0"/>
              <a:t>D ~ 560 miles</a:t>
            </a:r>
            <a:endParaRPr lang="fr-FR" dirty="0"/>
          </a:p>
        </p:txBody>
      </p:sp>
      <p:sp>
        <p:nvSpPr>
          <p:cNvPr id="13" name="ZoneTexte 12"/>
          <p:cNvSpPr txBox="1"/>
          <p:nvPr/>
        </p:nvSpPr>
        <p:spPr>
          <a:xfrm>
            <a:off x="3347864" y="6331658"/>
            <a:ext cx="1531188" cy="369332"/>
          </a:xfrm>
          <a:prstGeom prst="rect">
            <a:avLst/>
          </a:prstGeom>
          <a:noFill/>
        </p:spPr>
        <p:txBody>
          <a:bodyPr wrap="none" rtlCol="0">
            <a:spAutoFit/>
          </a:bodyPr>
          <a:lstStyle/>
          <a:p>
            <a:r>
              <a:rPr lang="fr-FR" dirty="0" smtClean="0">
                <a:solidFill>
                  <a:srgbClr val="FF0000"/>
                </a:solidFill>
              </a:rPr>
              <a:t>V ~ 23 miles/h</a:t>
            </a:r>
            <a:endParaRPr lang="fr-FR" dirty="0">
              <a:solidFill>
                <a:srgbClr val="FF0000"/>
              </a:solidFill>
            </a:endParaRPr>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39</a:t>
            </a:fld>
            <a:endParaRPr lang="fr-CA"/>
          </a:p>
        </p:txBody>
      </p:sp>
    </p:spTree>
    <p:extLst>
      <p:ext uri="{BB962C8B-B14F-4D97-AF65-F5344CB8AC3E}">
        <p14:creationId xmlns:p14="http://schemas.microsoft.com/office/powerpoint/2010/main" val="3824086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Image IR</a:t>
            </a:r>
            <a:endParaRPr lang="fr-CA" dirty="0"/>
          </a:p>
        </p:txBody>
      </p:sp>
      <p:pic>
        <p:nvPicPr>
          <p:cNvPr id="1026" name="Picture 2" descr="http://www.atmos.uwyo.edu/~geerts/atsc2000/lab/synlab/anim_sa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40768"/>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960" y="6444044"/>
            <a:ext cx="9123040" cy="369332"/>
          </a:xfrm>
          <a:prstGeom prst="rect">
            <a:avLst/>
          </a:prstGeom>
        </p:spPr>
        <p:txBody>
          <a:bodyPr wrap="square">
            <a:spAutoFit/>
          </a:bodyPr>
          <a:lstStyle/>
          <a:p>
            <a:r>
              <a:rPr lang="fr-CA" dirty="0" smtClean="0"/>
              <a:t>(qui montre la température du sommet des nuages ou de la surface là où il n’y a pas de nuages.)</a:t>
            </a:r>
            <a:endParaRPr lang="fr-CA" dirty="0"/>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4</a:t>
            </a:fld>
            <a:endParaRPr lang="fr-CA"/>
          </a:p>
        </p:txBody>
      </p:sp>
    </p:spTree>
    <p:extLst>
      <p:ext uri="{BB962C8B-B14F-4D97-AF65-F5344CB8AC3E}">
        <p14:creationId xmlns:p14="http://schemas.microsoft.com/office/powerpoint/2010/main" val="21172645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164" y="26938"/>
            <a:ext cx="9110836" cy="1477328"/>
          </a:xfrm>
          <a:prstGeom prst="rect">
            <a:avLst/>
          </a:prstGeom>
        </p:spPr>
        <p:txBody>
          <a:bodyPr wrap="square">
            <a:spAutoFit/>
          </a:bodyPr>
          <a:lstStyle/>
          <a:p>
            <a:r>
              <a:rPr lang="fr-CA" dirty="0" smtClean="0">
                <a:effectLst>
                  <a:outerShdw blurRad="38100" dist="38100" dir="2700000" algn="tl">
                    <a:srgbClr val="000000">
                      <a:alpha val="43137"/>
                    </a:srgbClr>
                  </a:outerShdw>
                </a:effectLst>
              </a:rPr>
              <a:t>Comme vous avez déjà vu il y a formation d’une ligne d’orages le long du front froid. On peut les voir dans l’image radar sous forme d’une ligne orange qui représente une grande réflectivité, donc de précipitation intense. Le phénomène s’appelle</a:t>
            </a:r>
            <a:r>
              <a:rPr lang="fr-CA" dirty="0" smtClean="0">
                <a:solidFill>
                  <a:srgbClr val="C00000"/>
                </a:solidFill>
                <a:effectLst>
                  <a:outerShdw blurRad="38100" dist="38100" dir="2700000" algn="tl">
                    <a:srgbClr val="000000">
                      <a:alpha val="43137"/>
                    </a:srgbClr>
                  </a:outerShdw>
                </a:effectLst>
              </a:rPr>
              <a:t> ligne de grain</a:t>
            </a:r>
            <a:r>
              <a:rPr lang="fr-CA" dirty="0" smtClean="0">
                <a:effectLst>
                  <a:outerShdw blurRad="38100" dist="38100" dir="2700000" algn="tl">
                    <a:srgbClr val="000000">
                      <a:alpha val="43137"/>
                    </a:srgbClr>
                  </a:outerShdw>
                </a:effectLst>
              </a:rPr>
              <a:t>. Utilisez l’animation pour déterminer approximativement le moment de la journée à laquelle la ligne de grain commence à se former.  </a:t>
            </a:r>
            <a:endParaRPr lang="fr-CA" dirty="0">
              <a:effectLst>
                <a:outerShdw blurRad="38100" dist="38100" dir="2700000" algn="tl">
                  <a:srgbClr val="000000">
                    <a:alpha val="43137"/>
                  </a:srgbClr>
                </a:outerShdw>
              </a:effectLst>
            </a:endParaRPr>
          </a:p>
        </p:txBody>
      </p:sp>
      <p:pic>
        <p:nvPicPr>
          <p:cNvPr id="25602" name="Picture 2" descr="http://www.atmos.uwyo.edu/~geerts/atsc2000/lab/synlab/radar_airmas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30282"/>
            <a:ext cx="2472209" cy="2718798"/>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ttp://www.atmos.uwyo.edu/~geerts/atsc2000/lab/synlab/anim_rada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10594" y="2159843"/>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4594" y="4365104"/>
            <a:ext cx="2143150" cy="923330"/>
          </a:xfrm>
          <a:prstGeom prst="rect">
            <a:avLst/>
          </a:prstGeom>
        </p:spPr>
        <p:txBody>
          <a:bodyPr wrap="square">
            <a:spAutoFit/>
          </a:bodyPr>
          <a:lstStyle/>
          <a:p>
            <a:r>
              <a:rPr lang="fr-CA" dirty="0">
                <a:effectLst>
                  <a:outerShdw blurRad="38100" dist="38100" dir="2700000" algn="tl">
                    <a:srgbClr val="000000">
                      <a:alpha val="43137"/>
                    </a:srgbClr>
                  </a:outerShdw>
                </a:effectLst>
              </a:rPr>
              <a:t>-</a:t>
            </a:r>
            <a:r>
              <a:rPr lang="fr-CA" dirty="0" smtClean="0">
                <a:effectLst>
                  <a:outerShdw blurRad="38100" dist="38100" dir="2700000" algn="tl">
                    <a:srgbClr val="000000">
                      <a:alpha val="43137"/>
                    </a:srgbClr>
                  </a:outerShdw>
                </a:effectLst>
              </a:rPr>
              <a:t> Pourquoi elle commence à cette heure?</a:t>
            </a:r>
            <a:endParaRPr lang="fr-CA" dirty="0">
              <a:effectLst>
                <a:outerShdw blurRad="38100" dist="38100" dir="2700000" algn="tl">
                  <a:srgbClr val="000000">
                    <a:alpha val="43137"/>
                  </a:srgbClr>
                </a:outerShdw>
              </a:effectLst>
            </a:endParaRPr>
          </a:p>
        </p:txBody>
      </p:sp>
      <p:sp>
        <p:nvSpPr>
          <p:cNvPr id="5" name="ZoneTexte 4"/>
          <p:cNvSpPr txBox="1"/>
          <p:nvPr/>
        </p:nvSpPr>
        <p:spPr>
          <a:xfrm>
            <a:off x="-36512" y="5436513"/>
            <a:ext cx="2570160" cy="923330"/>
          </a:xfrm>
          <a:prstGeom prst="rect">
            <a:avLst/>
          </a:prstGeom>
          <a:noFill/>
        </p:spPr>
        <p:txBody>
          <a:bodyPr wrap="square" rtlCol="0">
            <a:spAutoFit/>
          </a:bodyPr>
          <a:lstStyle/>
          <a:p>
            <a:r>
              <a:rPr lang="fr-CA" dirty="0" smtClean="0">
                <a:solidFill>
                  <a:srgbClr val="C00000"/>
                </a:solidFill>
              </a:rPr>
              <a:t>1- L’air en avant le front est de plus en plus humide.</a:t>
            </a:r>
            <a:endParaRPr lang="fr-CA" dirty="0">
              <a:solidFill>
                <a:srgbClr val="C00000"/>
              </a:solidFill>
            </a:endParaRPr>
          </a:p>
        </p:txBody>
      </p:sp>
      <p:sp>
        <p:nvSpPr>
          <p:cNvPr id="6" name="Rectangle 5"/>
          <p:cNvSpPr/>
          <p:nvPr/>
        </p:nvSpPr>
        <p:spPr>
          <a:xfrm>
            <a:off x="3383501" y="1556792"/>
            <a:ext cx="5214313" cy="369332"/>
          </a:xfrm>
          <a:prstGeom prst="rect">
            <a:avLst/>
          </a:prstGeom>
        </p:spPr>
        <p:txBody>
          <a:bodyPr wrap="none">
            <a:spAutoFit/>
          </a:bodyPr>
          <a:lstStyle/>
          <a:p>
            <a:r>
              <a:rPr lang="fr-CA" dirty="0" smtClean="0">
                <a:solidFill>
                  <a:srgbClr val="C00000"/>
                </a:solidFill>
              </a:rPr>
              <a:t>Le 17 octobre, après-midi : ~ 18Z/19Z (13/14 h locale)</a:t>
            </a:r>
            <a:endParaRPr lang="fr-CA" dirty="0">
              <a:solidFill>
                <a:srgbClr val="C00000"/>
              </a:solidFill>
            </a:endParaRPr>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40</a:t>
            </a:fld>
            <a:endParaRPr lang="fr-CA"/>
          </a:p>
        </p:txBody>
      </p:sp>
    </p:spTree>
    <p:extLst>
      <p:ext uri="{BB962C8B-B14F-4D97-AF65-F5344CB8AC3E}">
        <p14:creationId xmlns:p14="http://schemas.microsoft.com/office/powerpoint/2010/main" val="3824086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345430"/>
            <a:ext cx="8712968" cy="923330"/>
          </a:xfrm>
          <a:prstGeom prst="rect">
            <a:avLst/>
          </a:prstGeom>
        </p:spPr>
        <p:txBody>
          <a:bodyPr wrap="square">
            <a:spAutoFit/>
          </a:bodyPr>
          <a:lstStyle/>
          <a:p>
            <a:r>
              <a:rPr lang="fr-CA" dirty="0" smtClean="0">
                <a:effectLst>
                  <a:outerShdw blurRad="38100" dist="38100" dir="2700000" algn="tl">
                    <a:srgbClr val="000000">
                      <a:alpha val="43137"/>
                    </a:srgbClr>
                  </a:outerShdw>
                </a:effectLst>
              </a:rPr>
              <a:t>- Le front froid (ligne de grain dans l’image radar) est à 80 miles à ouest d’</a:t>
            </a:r>
            <a:r>
              <a:rPr lang="fr-CA" dirty="0" err="1" smtClean="0">
                <a:effectLst>
                  <a:outerShdw blurRad="38100" dist="38100" dir="2700000" algn="tl">
                    <a:srgbClr val="000000">
                      <a:alpha val="43137"/>
                    </a:srgbClr>
                  </a:outerShdw>
                </a:effectLst>
              </a:rPr>
              <a:t>Indianopolis</a:t>
            </a:r>
            <a:r>
              <a:rPr lang="fr-CA" dirty="0" smtClean="0">
                <a:effectLst>
                  <a:outerShdw blurRad="38100" dist="38100" dir="2700000" algn="tl">
                    <a:srgbClr val="000000">
                      <a:alpha val="43137"/>
                    </a:srgbClr>
                  </a:outerShdw>
                </a:effectLst>
              </a:rPr>
              <a:t> le 18 octobre à 00 UTC. En utilisant la vitesse de déplacement du front calculée </a:t>
            </a:r>
            <a:r>
              <a:rPr lang="fr-CA" dirty="0">
                <a:effectLst>
                  <a:outerShdw blurRad="38100" dist="38100" dir="2700000" algn="tl">
                    <a:srgbClr val="000000">
                      <a:alpha val="43137"/>
                    </a:srgbClr>
                  </a:outerShdw>
                </a:effectLst>
              </a:rPr>
              <a:t> </a:t>
            </a:r>
            <a:r>
              <a:rPr lang="fr-CA" dirty="0" smtClean="0">
                <a:effectLst>
                  <a:outerShdw blurRad="38100" dist="38100" dir="2700000" algn="tl">
                    <a:srgbClr val="000000">
                      <a:alpha val="43137"/>
                    </a:srgbClr>
                  </a:outerShdw>
                </a:effectLst>
              </a:rPr>
              <a:t>précédemment faite une prévision de l’heure de l’arrivée du front froid à Indianapolis. </a:t>
            </a:r>
            <a:endParaRPr lang="fr-CA" dirty="0">
              <a:effectLst>
                <a:outerShdw blurRad="38100" dist="38100" dir="2700000" algn="tl">
                  <a:srgbClr val="000000">
                    <a:alpha val="43137"/>
                  </a:srgbClr>
                </a:outerShdw>
              </a:effectLst>
            </a:endParaRPr>
          </a:p>
        </p:txBody>
      </p:sp>
      <p:pic>
        <p:nvPicPr>
          <p:cNvPr id="26626" name="Picture 2" descr="http://www.atmos.uwyo.edu/~geerts/atsc2000/lab/synlab/radar_airmas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81522"/>
            <a:ext cx="3724275" cy="409575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716016" y="2708920"/>
            <a:ext cx="3717364" cy="369332"/>
          </a:xfrm>
          <a:prstGeom prst="rect">
            <a:avLst/>
          </a:prstGeom>
          <a:noFill/>
        </p:spPr>
        <p:txBody>
          <a:bodyPr wrap="none" rtlCol="0">
            <a:spAutoFit/>
          </a:bodyPr>
          <a:lstStyle/>
          <a:p>
            <a:r>
              <a:rPr lang="fr-FR" dirty="0" smtClean="0">
                <a:solidFill>
                  <a:srgbClr val="FF0000"/>
                </a:solidFill>
                <a:effectLst>
                  <a:outerShdw blurRad="38100" dist="38100" dir="2700000" algn="tl">
                    <a:srgbClr val="000000">
                      <a:alpha val="43137"/>
                    </a:srgbClr>
                  </a:outerShdw>
                </a:effectLst>
              </a:rPr>
              <a:t>80/23 = 3,5 h = 3heure et 30 minutes </a:t>
            </a:r>
            <a:endParaRPr lang="fr-FR" dirty="0">
              <a:solidFill>
                <a:srgbClr val="FF0000"/>
              </a:solidFill>
              <a:effectLst>
                <a:outerShdw blurRad="38100" dist="38100" dir="2700000" algn="tl">
                  <a:srgbClr val="000000">
                    <a:alpha val="43137"/>
                  </a:srgbClr>
                </a:outerShdw>
              </a:effectLst>
            </a:endParaRPr>
          </a:p>
        </p:txBody>
      </p:sp>
      <p:sp>
        <p:nvSpPr>
          <p:cNvPr id="4" name="ZoneTexte 3"/>
          <p:cNvSpPr txBox="1"/>
          <p:nvPr/>
        </p:nvSpPr>
        <p:spPr>
          <a:xfrm>
            <a:off x="4932041" y="3717032"/>
            <a:ext cx="3816424" cy="1200329"/>
          </a:xfrm>
          <a:prstGeom prst="rect">
            <a:avLst/>
          </a:prstGeom>
          <a:noFill/>
        </p:spPr>
        <p:txBody>
          <a:bodyPr wrap="square" rtlCol="0">
            <a:spAutoFit/>
          </a:bodyPr>
          <a:lstStyle/>
          <a:p>
            <a:r>
              <a:rPr lang="fr-FR" dirty="0" smtClean="0">
                <a:solidFill>
                  <a:srgbClr val="FF0000"/>
                </a:solidFill>
                <a:effectLst>
                  <a:outerShdw blurRad="38100" dist="38100" dir="2700000" algn="tl">
                    <a:srgbClr val="000000">
                      <a:alpha val="43137"/>
                    </a:srgbClr>
                  </a:outerShdw>
                </a:effectLst>
              </a:rPr>
              <a:t>Dans approximativement 3 h et demi le front arrivera à Indianapolis. C’est-à-dire le 17 octobre vers 22:30 h locale (le 18 octobre 03:30 UTC)</a:t>
            </a:r>
            <a:endParaRPr lang="fr-FR" dirty="0">
              <a:solidFill>
                <a:srgbClr val="FF0000"/>
              </a:solidFill>
              <a:effectLst>
                <a:outerShdw blurRad="38100" dist="38100" dir="2700000" algn="tl">
                  <a:srgbClr val="000000">
                    <a:alpha val="43137"/>
                  </a:srgbClr>
                </a:outerShdw>
              </a:effectLst>
            </a:endParaRPr>
          </a:p>
        </p:txBody>
      </p:sp>
      <p:sp>
        <p:nvSpPr>
          <p:cNvPr id="5" name="Espace réservé du numéro de diapositive 4"/>
          <p:cNvSpPr>
            <a:spLocks noGrp="1"/>
          </p:cNvSpPr>
          <p:nvPr>
            <p:ph type="sldNum" sz="quarter" idx="12"/>
          </p:nvPr>
        </p:nvSpPr>
        <p:spPr/>
        <p:txBody>
          <a:bodyPr/>
          <a:lstStyle/>
          <a:p>
            <a:fld id="{B25CFFA6-9D08-4851-9BDD-E1DB94374450}" type="slidenum">
              <a:rPr lang="fr-CA" smtClean="0"/>
              <a:t>41</a:t>
            </a:fld>
            <a:endParaRPr lang="fr-CA"/>
          </a:p>
        </p:txBody>
      </p:sp>
    </p:spTree>
    <p:extLst>
      <p:ext uri="{BB962C8B-B14F-4D97-AF65-F5344CB8AC3E}">
        <p14:creationId xmlns:p14="http://schemas.microsoft.com/office/powerpoint/2010/main" val="3824086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Structure verticale de la tempête</a:t>
            </a:r>
            <a:br>
              <a:rPr lang="fr-CA" dirty="0" smtClean="0"/>
            </a:br>
            <a:r>
              <a:rPr lang="fr-CA" dirty="0" smtClean="0"/>
              <a:t>Exercice </a:t>
            </a:r>
            <a:r>
              <a:rPr lang="fr-CA" dirty="0" smtClean="0"/>
              <a:t>12.3</a:t>
            </a:r>
            <a:endParaRPr lang="fr-CA" dirty="0"/>
          </a:p>
        </p:txBody>
      </p:sp>
      <p:sp>
        <p:nvSpPr>
          <p:cNvPr id="3" name="Sous-titre 2"/>
          <p:cNvSpPr>
            <a:spLocks noGrp="1"/>
          </p:cNvSpPr>
          <p:nvPr>
            <p:ph type="body" idx="1"/>
          </p:nvPr>
        </p:nvSpPr>
        <p:spPr/>
        <p:txBody>
          <a:bodyPr/>
          <a:lstStyle/>
          <a:p>
            <a:r>
              <a:rPr lang="fr-CA" b="1" dirty="0" smtClean="0"/>
              <a:t>Profil vertical</a:t>
            </a:r>
          </a:p>
          <a:p>
            <a:r>
              <a:rPr lang="fr-CA" b="1" dirty="0" smtClean="0"/>
              <a:t>Évolution temporelle</a:t>
            </a:r>
            <a:endParaRPr lang="fr-CA" dirty="0"/>
          </a:p>
          <a:p>
            <a:endParaRPr lang="fr-CA" dirty="0"/>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42</a:t>
            </a:fld>
            <a:endParaRPr lang="fr-CA"/>
          </a:p>
        </p:txBody>
      </p:sp>
    </p:spTree>
    <p:extLst>
      <p:ext uri="{BB962C8B-B14F-4D97-AF65-F5344CB8AC3E}">
        <p14:creationId xmlns:p14="http://schemas.microsoft.com/office/powerpoint/2010/main" val="648941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016" y="1712997"/>
            <a:ext cx="8748464" cy="4524315"/>
          </a:xfrm>
          <a:prstGeom prst="rect">
            <a:avLst/>
          </a:prstGeom>
        </p:spPr>
        <p:txBody>
          <a:bodyPr wrap="square">
            <a:spAutoFit/>
          </a:bodyPr>
          <a:lstStyle/>
          <a:p>
            <a:pPr marL="285750" indent="-285750">
              <a:buFont typeface="Arial" panose="020B0604020202020204" pitchFamily="34" charset="0"/>
              <a:buChar char="•"/>
            </a:pPr>
            <a:r>
              <a:rPr lang="fr-FR" dirty="0" smtClean="0"/>
              <a:t>Les cartes météorologiques </a:t>
            </a:r>
            <a:r>
              <a:rPr lang="fr-FR" dirty="0"/>
              <a:t>de surface contiennent des isobares </a:t>
            </a:r>
            <a:r>
              <a:rPr lang="fr-FR" dirty="0" smtClean="0"/>
              <a:t>, lignes </a:t>
            </a:r>
            <a:r>
              <a:rPr lang="fr-FR" dirty="0"/>
              <a:t>de pression </a:t>
            </a:r>
            <a:r>
              <a:rPr lang="fr-FR" dirty="0" smtClean="0"/>
              <a:t>constante au </a:t>
            </a:r>
            <a:r>
              <a:rPr lang="fr-FR" dirty="0"/>
              <a:t>niveau de la </a:t>
            </a:r>
            <a:r>
              <a:rPr lang="fr-FR" dirty="0" smtClean="0"/>
              <a:t>mer.</a:t>
            </a:r>
            <a:br>
              <a:rPr lang="fr-FR" dirty="0" smtClean="0"/>
            </a:br>
            <a:endParaRPr lang="fr-FR" dirty="0" smtClean="0"/>
          </a:p>
          <a:p>
            <a:pPr marL="285750" indent="-285750">
              <a:buFont typeface="Arial" panose="020B0604020202020204" pitchFamily="34" charset="0"/>
              <a:buChar char="•"/>
            </a:pPr>
            <a:r>
              <a:rPr lang="fr-FR" dirty="0"/>
              <a:t>Les </a:t>
            </a:r>
            <a:r>
              <a:rPr lang="fr-FR" dirty="0" smtClean="0"/>
              <a:t>cartes de </a:t>
            </a:r>
            <a:r>
              <a:rPr lang="fr-FR" dirty="0"/>
              <a:t>niveau supérieur peuvent être </a:t>
            </a:r>
            <a:r>
              <a:rPr lang="fr-FR" dirty="0" smtClean="0"/>
              <a:t>effectuées </a:t>
            </a:r>
            <a:r>
              <a:rPr lang="fr-FR" dirty="0"/>
              <a:t>de la même manière, par exemple des isobares sur un graphique à </a:t>
            </a:r>
            <a:r>
              <a:rPr lang="fr-FR" dirty="0" smtClean="0"/>
              <a:t>5500 m </a:t>
            </a:r>
            <a:r>
              <a:rPr lang="fr-FR" dirty="0"/>
              <a:t>au-dessus du niveau de la </a:t>
            </a:r>
            <a:r>
              <a:rPr lang="fr-FR" dirty="0" smtClean="0"/>
              <a:t>mer, correspondant à moitié de la masse atmosphérique, </a:t>
            </a:r>
            <a:r>
              <a:rPr lang="fr-FR" dirty="0"/>
              <a:t>ou à </a:t>
            </a:r>
            <a:r>
              <a:rPr lang="fr-FR" dirty="0" smtClean="0"/>
              <a:t>10 </a:t>
            </a:r>
            <a:r>
              <a:rPr lang="fr-FR" dirty="0"/>
              <a:t>000 </a:t>
            </a:r>
            <a:r>
              <a:rPr lang="fr-FR" dirty="0" smtClean="0"/>
              <a:t>mètres, </a:t>
            </a:r>
            <a:r>
              <a:rPr lang="fr-FR" dirty="0"/>
              <a:t>ce qui correspond à la hauteur du </a:t>
            </a:r>
            <a:r>
              <a:rPr lang="fr-FR" dirty="0" smtClean="0"/>
              <a:t>courant jet.</a:t>
            </a:r>
            <a:br>
              <a:rPr lang="fr-FR" dirty="0" smtClean="0"/>
            </a:br>
            <a:endParaRPr lang="fr-FR" dirty="0" smtClean="0"/>
          </a:p>
          <a:p>
            <a:pPr marL="285750" indent="-285750">
              <a:buFont typeface="Arial" panose="020B0604020202020204" pitchFamily="34" charset="0"/>
              <a:buChar char="•"/>
            </a:pPr>
            <a:r>
              <a:rPr lang="fr-FR" dirty="0"/>
              <a:t>Les météorologues considèrent généralement les ondulations topographiques des surfaces à pression constante, par exemple la surface de 500 mb. Cela semble déroutant, </a:t>
            </a:r>
            <a:r>
              <a:rPr lang="fr-FR" dirty="0" smtClean="0"/>
              <a:t>mais, puisque l’atmosphère à grande échelle </a:t>
            </a:r>
            <a:r>
              <a:rPr lang="fr-FR" dirty="0"/>
              <a:t> </a:t>
            </a:r>
            <a:r>
              <a:rPr lang="fr-FR" dirty="0" smtClean="0"/>
              <a:t>est à quasi équilibre hydrostatique, la </a:t>
            </a:r>
            <a:r>
              <a:rPr lang="fr-FR" dirty="0"/>
              <a:t>carte de pression </a:t>
            </a:r>
            <a:r>
              <a:rPr lang="fr-FR" dirty="0" smtClean="0"/>
              <a:t>à </a:t>
            </a:r>
            <a:r>
              <a:rPr lang="fr-FR" dirty="0"/>
              <a:t>une hauteur fixe en altitude semble presque identique à une carte topographique d'une surface à pression constante. </a:t>
            </a:r>
            <a:r>
              <a:rPr lang="fr-FR" dirty="0" smtClean="0"/>
              <a:t>Les basses pression coïncident avec les basses altitudes, les hautes pressions avec les hautes altitudes et </a:t>
            </a:r>
            <a:r>
              <a:rPr lang="fr-FR" dirty="0"/>
              <a:t>les </a:t>
            </a:r>
            <a:r>
              <a:rPr lang="fr-FR" dirty="0" smtClean="0"/>
              <a:t>creux </a:t>
            </a:r>
            <a:r>
              <a:rPr lang="fr-FR" dirty="0"/>
              <a:t>et les crêtes restent les </a:t>
            </a:r>
            <a:r>
              <a:rPr lang="fr-FR" dirty="0" smtClean="0"/>
              <a:t>mêmes. Pour vous convaincre comparez les cartes isobarique à 1000 mb avec la carte de pression au niveau moyenne que nous utilisons habituellement. </a:t>
            </a:r>
            <a:endParaRPr lang="fr-CA" dirty="0"/>
          </a:p>
        </p:txBody>
      </p:sp>
      <p:sp>
        <p:nvSpPr>
          <p:cNvPr id="5" name="Titre 4"/>
          <p:cNvSpPr>
            <a:spLocks noGrp="1"/>
          </p:cNvSpPr>
          <p:nvPr>
            <p:ph type="title"/>
          </p:nvPr>
        </p:nvSpPr>
        <p:spPr/>
        <p:txBody>
          <a:bodyPr>
            <a:normAutofit fontScale="90000"/>
          </a:bodyPr>
          <a:lstStyle/>
          <a:p>
            <a:r>
              <a:rPr lang="fr-CA" dirty="0" smtClean="0"/>
              <a:t>Cartes isobariques versus cartes à hauteur constante</a:t>
            </a:r>
            <a:endParaRPr lang="fr-CA" dirty="0"/>
          </a:p>
        </p:txBody>
      </p:sp>
      <p:sp>
        <p:nvSpPr>
          <p:cNvPr id="3" name="Espace réservé du numéro de diapositive 2"/>
          <p:cNvSpPr>
            <a:spLocks noGrp="1"/>
          </p:cNvSpPr>
          <p:nvPr>
            <p:ph type="sldNum" sz="quarter" idx="12"/>
          </p:nvPr>
        </p:nvSpPr>
        <p:spPr/>
        <p:txBody>
          <a:bodyPr/>
          <a:lstStyle/>
          <a:p>
            <a:fld id="{B25CFFA6-9D08-4851-9BDD-E1DB94374450}" type="slidenum">
              <a:rPr lang="fr-CA" smtClean="0"/>
              <a:t>43</a:t>
            </a:fld>
            <a:endParaRPr lang="fr-CA"/>
          </a:p>
        </p:txBody>
      </p:sp>
    </p:spTree>
    <p:extLst>
      <p:ext uri="{BB962C8B-B14F-4D97-AF65-F5344CB8AC3E}">
        <p14:creationId xmlns:p14="http://schemas.microsoft.com/office/powerpoint/2010/main" val="11114195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atmos.uwyo.edu/~geerts/atsc2000/lab/synlab/vs_1000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48" y="106680"/>
            <a:ext cx="4876800" cy="33223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159587" y="1556792"/>
            <a:ext cx="2940805" cy="369332"/>
          </a:xfrm>
          <a:prstGeom prst="rect">
            <a:avLst/>
          </a:prstGeom>
        </p:spPr>
        <p:txBody>
          <a:bodyPr wrap="none">
            <a:spAutoFit/>
          </a:bodyPr>
          <a:lstStyle/>
          <a:p>
            <a:r>
              <a:rPr lang="fr-CA" dirty="0"/>
              <a:t>Carte isobarique de 1000 </a:t>
            </a:r>
            <a:r>
              <a:rPr lang="fr-CA" dirty="0" err="1"/>
              <a:t>hPa</a:t>
            </a:r>
            <a:endParaRPr lang="fr-CA" dirty="0"/>
          </a:p>
        </p:txBody>
      </p:sp>
      <p:pic>
        <p:nvPicPr>
          <p:cNvPr id="5" name="Picture 2" descr="http://www.atmos.uwyo.edu/~geerts/atsc2000/lab/synlab/vs_mslp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91056"/>
            <a:ext cx="4876800" cy="33223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277003" y="4787860"/>
            <a:ext cx="3615477" cy="369332"/>
          </a:xfrm>
          <a:prstGeom prst="rect">
            <a:avLst/>
          </a:prstGeom>
        </p:spPr>
        <p:txBody>
          <a:bodyPr wrap="none">
            <a:spAutoFit/>
          </a:bodyPr>
          <a:lstStyle/>
          <a:p>
            <a:r>
              <a:rPr lang="fr-CA" dirty="0"/>
              <a:t>Carte de surface au niveau de la mer</a:t>
            </a:r>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44</a:t>
            </a:fld>
            <a:endParaRPr lang="fr-CA"/>
          </a:p>
        </p:txBody>
      </p:sp>
    </p:spTree>
    <p:extLst>
      <p:ext uri="{BB962C8B-B14F-4D97-AF65-F5344CB8AC3E}">
        <p14:creationId xmlns:p14="http://schemas.microsoft.com/office/powerpoint/2010/main" val="9562566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t>Exercice </a:t>
            </a:r>
            <a:r>
              <a:rPr lang="fr-CA" dirty="0" smtClean="0"/>
              <a:t>12.3</a:t>
            </a:r>
            <a:endParaRPr lang="fr-CA" dirty="0"/>
          </a:p>
        </p:txBody>
      </p:sp>
      <p:sp>
        <p:nvSpPr>
          <p:cNvPr id="3" name="Rectangle 2"/>
          <p:cNvSpPr/>
          <p:nvPr/>
        </p:nvSpPr>
        <p:spPr>
          <a:xfrm>
            <a:off x="179512" y="2136339"/>
            <a:ext cx="8568952" cy="2308324"/>
          </a:xfrm>
          <a:prstGeom prst="rect">
            <a:avLst/>
          </a:prstGeom>
        </p:spPr>
        <p:txBody>
          <a:bodyPr wrap="square">
            <a:spAutoFit/>
          </a:bodyPr>
          <a:lstStyle/>
          <a:p>
            <a:r>
              <a:rPr lang="fr-FR" dirty="0">
                <a:effectLst>
                  <a:outerShdw blurRad="38100" dist="38100" dir="2700000" algn="tl">
                    <a:srgbClr val="000000">
                      <a:alpha val="43137"/>
                    </a:srgbClr>
                  </a:outerShdw>
                </a:effectLst>
              </a:rPr>
              <a:t>Voyons maintenant les </a:t>
            </a:r>
            <a:r>
              <a:rPr lang="fr-FR" dirty="0" smtClean="0">
                <a:effectLst>
                  <a:outerShdw blurRad="38100" dist="38100" dir="2700000" algn="tl">
                    <a:srgbClr val="000000">
                      <a:alpha val="43137"/>
                    </a:srgbClr>
                  </a:outerShdw>
                </a:effectLst>
              </a:rPr>
              <a:t>cartes à plusieurs niveau de pression de la surface à la tropopause</a:t>
            </a:r>
            <a:r>
              <a:rPr lang="fr-FR" dirty="0">
                <a:effectLst>
                  <a:outerShdw blurRad="38100" dist="38100" dir="2700000" algn="tl">
                    <a:srgbClr val="000000">
                      <a:alpha val="43137"/>
                    </a:srgbClr>
                  </a:outerShdw>
                </a:effectLst>
              </a:rPr>
              <a:t>, à 18 UTC le 17 octobre 1996. Sur chaque graphique, l'intervalle de contour est le même: </a:t>
            </a:r>
            <a:r>
              <a:rPr lang="fr-FR" dirty="0">
                <a:solidFill>
                  <a:srgbClr val="C00000"/>
                </a:solidFill>
                <a:effectLst>
                  <a:outerShdw blurRad="38100" dist="38100" dir="2700000" algn="tl">
                    <a:srgbClr val="000000">
                      <a:alpha val="43137"/>
                    </a:srgbClr>
                  </a:outerShdw>
                </a:effectLst>
              </a:rPr>
              <a:t>60 </a:t>
            </a:r>
            <a:r>
              <a:rPr lang="fr-FR" dirty="0" smtClean="0">
                <a:solidFill>
                  <a:srgbClr val="C00000"/>
                </a:solidFill>
                <a:effectLst>
                  <a:outerShdw blurRad="38100" dist="38100" dir="2700000" algn="tl">
                    <a:srgbClr val="000000">
                      <a:alpha val="43137"/>
                    </a:srgbClr>
                  </a:outerShdw>
                </a:effectLst>
              </a:rPr>
              <a:t>m</a:t>
            </a:r>
            <a:r>
              <a:rPr lang="fr-FR" dirty="0" smtClean="0">
                <a:effectLst>
                  <a:outerShdw blurRad="38100" dist="38100" dir="2700000" algn="tl">
                    <a:srgbClr val="000000">
                      <a:alpha val="43137"/>
                    </a:srgbClr>
                  </a:outerShdw>
                </a:effectLst>
              </a:rPr>
              <a:t>. Les niveaux choisis sont </a:t>
            </a:r>
            <a:endParaRPr lang="fr-CA" dirty="0">
              <a:effectLst>
                <a:outerShdw blurRad="38100" dist="38100" dir="2700000" algn="tl">
                  <a:srgbClr val="000000">
                    <a:alpha val="43137"/>
                  </a:srgbClr>
                </a:outerShdw>
              </a:effectLst>
            </a:endParaRPr>
          </a:p>
          <a:p>
            <a:pPr lvl="2"/>
            <a:r>
              <a:rPr lang="fr-CA" u="sng" dirty="0">
                <a:effectLst>
                  <a:outerShdw blurRad="38100" dist="38100" dir="2700000" algn="tl">
                    <a:srgbClr val="000000">
                      <a:alpha val="43137"/>
                    </a:srgbClr>
                  </a:outerShdw>
                </a:effectLst>
              </a:rPr>
              <a:t>1000 mb </a:t>
            </a:r>
            <a:endParaRPr lang="fr-CA" dirty="0">
              <a:effectLst>
                <a:outerShdw blurRad="38100" dist="38100" dir="2700000" algn="tl">
                  <a:srgbClr val="000000">
                    <a:alpha val="43137"/>
                  </a:srgbClr>
                </a:outerShdw>
              </a:effectLst>
            </a:endParaRPr>
          </a:p>
          <a:p>
            <a:pPr lvl="2"/>
            <a:r>
              <a:rPr lang="fr-CA" u="sng" dirty="0">
                <a:effectLst>
                  <a:outerShdw blurRad="38100" dist="38100" dir="2700000" algn="tl">
                    <a:srgbClr val="000000">
                      <a:alpha val="43137"/>
                    </a:srgbClr>
                  </a:outerShdw>
                </a:effectLst>
              </a:rPr>
              <a:t>850 mb</a:t>
            </a:r>
            <a:endParaRPr lang="fr-CA" dirty="0">
              <a:effectLst>
                <a:outerShdw blurRad="38100" dist="38100" dir="2700000" algn="tl">
                  <a:srgbClr val="000000">
                    <a:alpha val="43137"/>
                  </a:srgbClr>
                </a:outerShdw>
              </a:effectLst>
            </a:endParaRPr>
          </a:p>
          <a:p>
            <a:pPr lvl="2"/>
            <a:r>
              <a:rPr lang="fr-CA" u="sng" dirty="0">
                <a:effectLst>
                  <a:outerShdw blurRad="38100" dist="38100" dir="2700000" algn="tl">
                    <a:srgbClr val="000000">
                      <a:alpha val="43137"/>
                    </a:srgbClr>
                  </a:outerShdw>
                </a:effectLst>
              </a:rPr>
              <a:t>700 mb</a:t>
            </a:r>
            <a:endParaRPr lang="fr-CA" dirty="0">
              <a:effectLst>
                <a:outerShdw blurRad="38100" dist="38100" dir="2700000" algn="tl">
                  <a:srgbClr val="000000">
                    <a:alpha val="43137"/>
                  </a:srgbClr>
                </a:outerShdw>
              </a:effectLst>
            </a:endParaRPr>
          </a:p>
          <a:p>
            <a:pPr lvl="2"/>
            <a:r>
              <a:rPr lang="fr-CA" u="sng" dirty="0">
                <a:effectLst>
                  <a:outerShdw blurRad="38100" dist="38100" dir="2700000" algn="tl">
                    <a:srgbClr val="000000">
                      <a:alpha val="43137"/>
                    </a:srgbClr>
                  </a:outerShdw>
                </a:effectLst>
              </a:rPr>
              <a:t>500 mb</a:t>
            </a:r>
            <a:endParaRPr lang="fr-CA" dirty="0">
              <a:effectLst>
                <a:outerShdw blurRad="38100" dist="38100" dir="2700000" algn="tl">
                  <a:srgbClr val="000000">
                    <a:alpha val="43137"/>
                  </a:srgbClr>
                </a:outerShdw>
              </a:effectLst>
            </a:endParaRPr>
          </a:p>
          <a:p>
            <a:pPr lvl="2"/>
            <a:r>
              <a:rPr lang="fr-CA" u="sng" dirty="0">
                <a:effectLst>
                  <a:outerShdw blurRad="38100" dist="38100" dir="2700000" algn="tl">
                    <a:srgbClr val="000000">
                      <a:alpha val="43137"/>
                    </a:srgbClr>
                  </a:outerShdw>
                </a:effectLst>
              </a:rPr>
              <a:t>250 mb</a:t>
            </a:r>
            <a:endParaRPr lang="fr-CA" dirty="0">
              <a:effectLst>
                <a:outerShdw blurRad="38100" dist="38100" dir="2700000" algn="tl">
                  <a:srgbClr val="000000">
                    <a:alpha val="43137"/>
                  </a:srgbClr>
                </a:outerShdw>
              </a:effectLst>
            </a:endParaRPr>
          </a:p>
        </p:txBody>
      </p:sp>
      <p:sp>
        <p:nvSpPr>
          <p:cNvPr id="4" name="ZoneTexte 3"/>
          <p:cNvSpPr txBox="1"/>
          <p:nvPr/>
        </p:nvSpPr>
        <p:spPr>
          <a:xfrm>
            <a:off x="251520" y="5879013"/>
            <a:ext cx="8470973" cy="646331"/>
          </a:xfrm>
          <a:prstGeom prst="rect">
            <a:avLst/>
          </a:prstGeom>
          <a:noFill/>
        </p:spPr>
        <p:txBody>
          <a:bodyPr wrap="square" rtlCol="0">
            <a:spAutoFit/>
          </a:bodyPr>
          <a:lstStyle/>
          <a:p>
            <a:r>
              <a:rPr lang="fr-CA" dirty="0" smtClean="0">
                <a:effectLst>
                  <a:outerShdw blurRad="38100" dist="38100" dir="2700000" algn="tl">
                    <a:srgbClr val="000000">
                      <a:alpha val="43137"/>
                    </a:srgbClr>
                  </a:outerShdw>
                </a:effectLst>
              </a:rPr>
              <a:t>- Identifiez dans les cartes les centres de haute et de basse pression ainsi que les creux et les crêtes. </a:t>
            </a:r>
            <a:endParaRPr lang="fr-CA" dirty="0">
              <a:effectLst>
                <a:outerShdw blurRad="38100" dist="38100" dir="2700000" algn="tl">
                  <a:srgbClr val="000000">
                    <a:alpha val="43137"/>
                  </a:srgbClr>
                </a:outerShdw>
              </a:effectLst>
            </a:endParaRPr>
          </a:p>
        </p:txBody>
      </p:sp>
      <p:sp>
        <p:nvSpPr>
          <p:cNvPr id="5" name="ZoneTexte 4"/>
          <p:cNvSpPr txBox="1"/>
          <p:nvPr/>
        </p:nvSpPr>
        <p:spPr>
          <a:xfrm>
            <a:off x="179512" y="1484784"/>
            <a:ext cx="3397597" cy="369332"/>
          </a:xfrm>
          <a:prstGeom prst="rect">
            <a:avLst/>
          </a:prstGeom>
          <a:noFill/>
        </p:spPr>
        <p:txBody>
          <a:bodyPr wrap="none" rtlCol="0">
            <a:spAutoFit/>
          </a:bodyPr>
          <a:lstStyle/>
          <a:p>
            <a:r>
              <a:rPr lang="fr-CA" b="1" dirty="0" smtClean="0">
                <a:effectLst>
                  <a:outerShdw blurRad="38100" dist="38100" dir="2700000" algn="tl">
                    <a:srgbClr val="000000">
                      <a:alpha val="43137"/>
                    </a:srgbClr>
                  </a:outerShdw>
                </a:effectLst>
              </a:rPr>
              <a:t>1. Profil </a:t>
            </a:r>
            <a:r>
              <a:rPr lang="fr-CA" b="1" dirty="0">
                <a:effectLst>
                  <a:outerShdw blurRad="38100" dist="38100" dir="2700000" algn="tl">
                    <a:srgbClr val="000000">
                      <a:alpha val="43137"/>
                    </a:srgbClr>
                  </a:outerShdw>
                </a:effectLst>
              </a:rPr>
              <a:t>verticale de l’atmosphère</a:t>
            </a:r>
          </a:p>
        </p:txBody>
      </p:sp>
      <p:sp>
        <p:nvSpPr>
          <p:cNvPr id="6" name="Espace réservé du numéro de diapositive 5"/>
          <p:cNvSpPr>
            <a:spLocks noGrp="1"/>
          </p:cNvSpPr>
          <p:nvPr>
            <p:ph type="sldNum" sz="quarter" idx="12"/>
          </p:nvPr>
        </p:nvSpPr>
        <p:spPr/>
        <p:txBody>
          <a:bodyPr/>
          <a:lstStyle/>
          <a:p>
            <a:fld id="{B25CFFA6-9D08-4851-9BDD-E1DB94374450}" type="slidenum">
              <a:rPr lang="fr-CA" smtClean="0"/>
              <a:t>45</a:t>
            </a:fld>
            <a:endParaRPr lang="fr-CA"/>
          </a:p>
        </p:txBody>
      </p:sp>
      <p:sp>
        <p:nvSpPr>
          <p:cNvPr id="7" name="Rectangle 6"/>
          <p:cNvSpPr/>
          <p:nvPr/>
        </p:nvSpPr>
        <p:spPr>
          <a:xfrm>
            <a:off x="133564" y="4581128"/>
            <a:ext cx="8902932" cy="1200329"/>
          </a:xfrm>
          <a:prstGeom prst="rect">
            <a:avLst/>
          </a:prstGeom>
        </p:spPr>
        <p:txBody>
          <a:bodyPr wrap="square">
            <a:spAutoFit/>
          </a:bodyPr>
          <a:lstStyle/>
          <a:p>
            <a:r>
              <a:rPr lang="fr-FR" dirty="0">
                <a:solidFill>
                  <a:srgbClr val="C00000"/>
                </a:solidFill>
                <a:effectLst>
                  <a:outerShdw blurRad="38100" dist="38100" dir="2700000" algn="tl">
                    <a:srgbClr val="000000">
                      <a:alpha val="43137"/>
                    </a:srgbClr>
                  </a:outerShdw>
                </a:effectLst>
              </a:rPr>
              <a:t>Étant donné que la pression au niveau de la mer est proche de 1000 mb, le niveau de 500 mb est la hauteur qui divise la masse de l'atmosphère terrestre en deux. Si la surface de 500 mb est élevée, l'air </a:t>
            </a:r>
            <a:r>
              <a:rPr lang="fr-FR" dirty="0" smtClean="0">
                <a:solidFill>
                  <a:srgbClr val="C00000"/>
                </a:solidFill>
                <a:effectLst>
                  <a:outerShdw blurRad="38100" dist="38100" dir="2700000" algn="tl">
                    <a:srgbClr val="000000">
                      <a:alpha val="43137"/>
                    </a:srgbClr>
                  </a:outerShdw>
                </a:effectLst>
              </a:rPr>
              <a:t>au-dessous </a:t>
            </a:r>
            <a:r>
              <a:rPr lang="fr-FR" dirty="0">
                <a:solidFill>
                  <a:srgbClr val="C00000"/>
                </a:solidFill>
                <a:effectLst>
                  <a:outerShdw blurRad="38100" dist="38100" dir="2700000" algn="tl">
                    <a:srgbClr val="000000">
                      <a:alpha val="43137"/>
                    </a:srgbClr>
                  </a:outerShdw>
                </a:effectLst>
              </a:rPr>
              <a:t>doit être moins dense, c'est-à-dire relativement chaud. Ceci est expliqué dans le </a:t>
            </a:r>
            <a:r>
              <a:rPr lang="fr-FR" dirty="0" smtClean="0">
                <a:solidFill>
                  <a:srgbClr val="C00000"/>
                </a:solidFill>
                <a:effectLst>
                  <a:outerShdw blurRad="38100" dist="38100" dir="2700000" algn="tl">
                    <a:srgbClr val="000000">
                      <a:alpha val="43137"/>
                    </a:srgbClr>
                  </a:outerShdw>
                </a:effectLst>
              </a:rPr>
              <a:t>cours. </a:t>
            </a:r>
            <a:endParaRPr lang="fr-CA"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14195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t>Carte au niveau de 1000 mb</a:t>
            </a:r>
            <a:endParaRPr lang="fr-CA" dirty="0"/>
          </a:p>
        </p:txBody>
      </p:sp>
      <p:pic>
        <p:nvPicPr>
          <p:cNvPr id="32770" name="Picture 2" descr="http://www.atmos.uwyo.edu/~geerts/atsc2000/lab/synlab/vs_10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124744"/>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518973"/>
            <a:ext cx="8964488" cy="646331"/>
          </a:xfrm>
          <a:prstGeom prst="rect">
            <a:avLst/>
          </a:prstGeom>
        </p:spPr>
        <p:txBody>
          <a:bodyPr wrap="square">
            <a:spAutoFit/>
          </a:bodyPr>
          <a:lstStyle/>
          <a:p>
            <a:r>
              <a:rPr lang="fr-CA" dirty="0" smtClean="0">
                <a:effectLst>
                  <a:outerShdw blurRad="38100" dist="38100" dir="2700000" algn="tl">
                    <a:srgbClr val="000000">
                      <a:alpha val="43137"/>
                    </a:srgbClr>
                  </a:outerShdw>
                </a:effectLst>
              </a:rPr>
              <a:t>- Identifiez </a:t>
            </a:r>
            <a:r>
              <a:rPr lang="fr-CA" dirty="0">
                <a:effectLst>
                  <a:outerShdw blurRad="38100" dist="38100" dir="2700000" algn="tl">
                    <a:srgbClr val="000000">
                      <a:alpha val="43137"/>
                    </a:srgbClr>
                  </a:outerShdw>
                </a:effectLst>
              </a:rPr>
              <a:t>dans les cartes les centres de haute et de basse pression ainsi que les creux et les crêtes. </a:t>
            </a:r>
            <a:endParaRPr lang="fr-CA" dirty="0"/>
          </a:p>
        </p:txBody>
      </p:sp>
      <p:sp>
        <p:nvSpPr>
          <p:cNvPr id="3" name="Espace réservé du numéro de diapositive 2"/>
          <p:cNvSpPr>
            <a:spLocks noGrp="1"/>
          </p:cNvSpPr>
          <p:nvPr>
            <p:ph type="sldNum" sz="quarter" idx="12"/>
          </p:nvPr>
        </p:nvSpPr>
        <p:spPr/>
        <p:txBody>
          <a:bodyPr/>
          <a:lstStyle/>
          <a:p>
            <a:fld id="{B25CFFA6-9D08-4851-9BDD-E1DB94374450}" type="slidenum">
              <a:rPr lang="fr-CA" smtClean="0"/>
              <a:t>46</a:t>
            </a:fld>
            <a:endParaRPr lang="fr-CA"/>
          </a:p>
        </p:txBody>
      </p:sp>
    </p:spTree>
    <p:extLst>
      <p:ext uri="{BB962C8B-B14F-4D97-AF65-F5344CB8AC3E}">
        <p14:creationId xmlns:p14="http://schemas.microsoft.com/office/powerpoint/2010/main" val="11114195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t>Carte au niveau de 1000 mb</a:t>
            </a:r>
            <a:endParaRPr lang="fr-CA" dirty="0"/>
          </a:p>
        </p:txBody>
      </p:sp>
      <p:pic>
        <p:nvPicPr>
          <p:cNvPr id="32770" name="Picture 2" descr="http://www.atmos.uwyo.edu/~geerts/atsc2000/lab/synlab/vs_10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124744"/>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6512" y="5445224"/>
            <a:ext cx="9217024" cy="646331"/>
          </a:xfrm>
          <a:prstGeom prst="rect">
            <a:avLst/>
          </a:prstGeom>
          <a:noFill/>
        </p:spPr>
        <p:txBody>
          <a:bodyPr wrap="square" rtlCol="0">
            <a:spAutoFit/>
          </a:bodyPr>
          <a:lstStyle/>
          <a:p>
            <a:r>
              <a:rPr lang="fr-CA" dirty="0">
                <a:effectLst>
                  <a:outerShdw blurRad="38100" dist="38100" dir="2700000" algn="tl">
                    <a:srgbClr val="000000">
                      <a:alpha val="43137"/>
                    </a:srgbClr>
                  </a:outerShdw>
                </a:effectLst>
              </a:rPr>
              <a:t>- </a:t>
            </a:r>
            <a:r>
              <a:rPr lang="fr-CA" dirty="0" smtClean="0">
                <a:effectLst>
                  <a:outerShdw blurRad="38100" dist="38100" dir="2700000" algn="tl">
                    <a:srgbClr val="000000">
                      <a:alpha val="43137"/>
                    </a:srgbClr>
                  </a:outerShdw>
                </a:effectLst>
              </a:rPr>
              <a:t> La dépression située à la pointe ouest du lac Supérieur a une hauteur </a:t>
            </a:r>
            <a:r>
              <a:rPr lang="fr-CA" dirty="0" err="1" smtClean="0">
                <a:effectLst>
                  <a:outerShdw blurRad="38100" dist="38100" dir="2700000" algn="tl">
                    <a:srgbClr val="000000">
                      <a:alpha val="43137"/>
                    </a:srgbClr>
                  </a:outerShdw>
                </a:effectLst>
              </a:rPr>
              <a:t>géopotentielle</a:t>
            </a:r>
            <a:r>
              <a:rPr lang="fr-CA" dirty="0" smtClean="0">
                <a:effectLst>
                  <a:outerShdw blurRad="38100" dist="38100" dir="2700000" algn="tl">
                    <a:srgbClr val="000000">
                      <a:alpha val="43137"/>
                    </a:srgbClr>
                  </a:outerShdw>
                </a:effectLst>
              </a:rPr>
              <a:t> située entre ___ m et ___ m .</a:t>
            </a:r>
            <a:endParaRPr lang="fr-CA" dirty="0">
              <a:effectLst>
                <a:outerShdw blurRad="38100" dist="38100" dir="2700000" algn="tl">
                  <a:srgbClr val="000000">
                    <a:alpha val="43137"/>
                  </a:srgbClr>
                </a:outerShdw>
              </a:effectLst>
            </a:endParaRPr>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47</a:t>
            </a:fld>
            <a:endParaRPr lang="fr-CA"/>
          </a:p>
        </p:txBody>
      </p:sp>
    </p:spTree>
    <p:extLst>
      <p:ext uri="{BB962C8B-B14F-4D97-AF65-F5344CB8AC3E}">
        <p14:creationId xmlns:p14="http://schemas.microsoft.com/office/powerpoint/2010/main" val="3428814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t>Carte au niveau de 1000 mb</a:t>
            </a:r>
            <a:endParaRPr lang="fr-CA" dirty="0"/>
          </a:p>
        </p:txBody>
      </p:sp>
      <p:pic>
        <p:nvPicPr>
          <p:cNvPr id="32770" name="Picture 2" descr="http://www.atmos.uwyo.edu/~geerts/atsc2000/lab/synlab/vs_10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124744"/>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36512" y="5445224"/>
            <a:ext cx="9217024" cy="369332"/>
          </a:xfrm>
          <a:prstGeom prst="rect">
            <a:avLst/>
          </a:prstGeom>
          <a:noFill/>
        </p:spPr>
        <p:txBody>
          <a:bodyPr wrap="square" rtlCol="0">
            <a:spAutoFit/>
          </a:bodyPr>
          <a:lstStyle/>
          <a:p>
            <a:r>
              <a:rPr lang="fr-CA" dirty="0">
                <a:effectLst>
                  <a:outerShdw blurRad="38100" dist="38100" dir="2700000" algn="tl">
                    <a:srgbClr val="000000">
                      <a:alpha val="43137"/>
                    </a:srgbClr>
                  </a:outerShdw>
                </a:effectLst>
              </a:rPr>
              <a:t>-  </a:t>
            </a:r>
            <a:r>
              <a:rPr lang="fr-CA" dirty="0" smtClean="0">
                <a:effectLst>
                  <a:outerShdw blurRad="38100" dist="38100" dir="2700000" algn="tl">
                    <a:srgbClr val="000000">
                      <a:alpha val="43137"/>
                    </a:srgbClr>
                  </a:outerShdw>
                </a:effectLst>
              </a:rPr>
              <a:t>Que signifie une hauteur </a:t>
            </a:r>
            <a:r>
              <a:rPr lang="fr-CA" dirty="0" err="1" smtClean="0">
                <a:effectLst>
                  <a:outerShdw blurRad="38100" dist="38100" dir="2700000" algn="tl">
                    <a:srgbClr val="000000">
                      <a:alpha val="43137"/>
                    </a:srgbClr>
                  </a:outerShdw>
                </a:effectLst>
              </a:rPr>
              <a:t>géopotentielle</a:t>
            </a:r>
            <a:r>
              <a:rPr lang="fr-CA" dirty="0" smtClean="0">
                <a:effectLst>
                  <a:outerShdw blurRad="38100" dist="38100" dir="2700000" algn="tl">
                    <a:srgbClr val="000000">
                      <a:alpha val="43137"/>
                    </a:srgbClr>
                  </a:outerShdw>
                </a:effectLst>
              </a:rPr>
              <a:t> négative? </a:t>
            </a:r>
            <a:endParaRPr lang="fr-CA" dirty="0">
              <a:effectLst>
                <a:outerShdw blurRad="38100" dist="38100" dir="2700000" algn="tl">
                  <a:srgbClr val="000000">
                    <a:alpha val="43137"/>
                  </a:srgbClr>
                </a:outerShdw>
              </a:effectLst>
            </a:endParaRPr>
          </a:p>
        </p:txBody>
      </p:sp>
      <p:sp>
        <p:nvSpPr>
          <p:cNvPr id="5" name="ZoneTexte 4"/>
          <p:cNvSpPr txBox="1"/>
          <p:nvPr/>
        </p:nvSpPr>
        <p:spPr>
          <a:xfrm>
            <a:off x="11683" y="6021288"/>
            <a:ext cx="8952805" cy="646331"/>
          </a:xfrm>
          <a:prstGeom prst="rect">
            <a:avLst/>
          </a:prstGeom>
          <a:noFill/>
        </p:spPr>
        <p:txBody>
          <a:bodyPr wrap="square" rtlCol="0">
            <a:spAutoFit/>
          </a:bodyPr>
          <a:lstStyle/>
          <a:p>
            <a:r>
              <a:rPr lang="fr-FR" dirty="0" smtClean="0">
                <a:solidFill>
                  <a:srgbClr val="FF0000"/>
                </a:solidFill>
                <a:effectLst>
                  <a:outerShdw blurRad="38100" dist="38100" dir="2700000" algn="tl">
                    <a:srgbClr val="000000">
                      <a:alpha val="43137"/>
                    </a:srgbClr>
                  </a:outerShdw>
                </a:effectLst>
              </a:rPr>
              <a:t>Signifie que on trouve la pression de 1000 mb, 60 mètres au-dessous de la mer, autrement dit, la pression au niveau de la mer (Z = 0 m) est inférieure à 1000 mb.</a:t>
            </a:r>
            <a:endParaRPr lang="fr-FR" dirty="0">
              <a:solidFill>
                <a:srgbClr val="FF0000"/>
              </a:solidFill>
              <a:effectLst>
                <a:outerShdw blurRad="38100" dist="38100" dir="2700000" algn="tl">
                  <a:srgbClr val="000000">
                    <a:alpha val="43137"/>
                  </a:srgbClr>
                </a:outerShdw>
              </a:effectLst>
            </a:endParaRPr>
          </a:p>
        </p:txBody>
      </p:sp>
      <p:sp>
        <p:nvSpPr>
          <p:cNvPr id="3" name="Espace réservé du numéro de diapositive 2"/>
          <p:cNvSpPr>
            <a:spLocks noGrp="1"/>
          </p:cNvSpPr>
          <p:nvPr>
            <p:ph type="sldNum" sz="quarter" idx="12"/>
          </p:nvPr>
        </p:nvSpPr>
        <p:spPr/>
        <p:txBody>
          <a:bodyPr/>
          <a:lstStyle/>
          <a:p>
            <a:fld id="{B25CFFA6-9D08-4851-9BDD-E1DB94374450}" type="slidenum">
              <a:rPr lang="fr-CA" smtClean="0"/>
              <a:t>48</a:t>
            </a:fld>
            <a:endParaRPr lang="fr-CA"/>
          </a:p>
        </p:txBody>
      </p:sp>
    </p:spTree>
    <p:extLst>
      <p:ext uri="{BB962C8B-B14F-4D97-AF65-F5344CB8AC3E}">
        <p14:creationId xmlns:p14="http://schemas.microsoft.com/office/powerpoint/2010/main" val="3428814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Carte au niveau de </a:t>
            </a:r>
            <a:r>
              <a:rPr lang="fr-CA" dirty="0" smtClean="0"/>
              <a:t>850 </a:t>
            </a:r>
            <a:r>
              <a:rPr lang="fr-CA" dirty="0"/>
              <a:t>mb</a:t>
            </a:r>
          </a:p>
        </p:txBody>
      </p:sp>
      <p:pic>
        <p:nvPicPr>
          <p:cNvPr id="33794" name="Picture 2" descr="http://www.atmos.uwyo.edu/~geerts/atsc2000/lab/synlab/vs_850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196752"/>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5518973"/>
            <a:ext cx="8964488" cy="646331"/>
          </a:xfrm>
          <a:prstGeom prst="rect">
            <a:avLst/>
          </a:prstGeom>
        </p:spPr>
        <p:txBody>
          <a:bodyPr wrap="square">
            <a:spAutoFit/>
          </a:bodyPr>
          <a:lstStyle/>
          <a:p>
            <a:r>
              <a:rPr lang="fr-CA" dirty="0">
                <a:effectLst>
                  <a:outerShdw blurRad="38100" dist="38100" dir="2700000" algn="tl">
                    <a:srgbClr val="000000">
                      <a:alpha val="43137"/>
                    </a:srgbClr>
                  </a:outerShdw>
                </a:effectLst>
              </a:rPr>
              <a:t>- </a:t>
            </a:r>
            <a:r>
              <a:rPr lang="fr-CA" dirty="0" smtClean="0">
                <a:effectLst>
                  <a:outerShdw blurRad="38100" dist="38100" dir="2700000" algn="tl">
                    <a:srgbClr val="000000">
                      <a:alpha val="43137"/>
                    </a:srgbClr>
                  </a:outerShdw>
                </a:effectLst>
              </a:rPr>
              <a:t> </a:t>
            </a:r>
            <a:r>
              <a:rPr lang="fr-CA" dirty="0">
                <a:effectLst>
                  <a:outerShdw blurRad="38100" dist="38100" dir="2700000" algn="tl">
                    <a:srgbClr val="000000">
                      <a:alpha val="43137"/>
                    </a:srgbClr>
                  </a:outerShdw>
                </a:effectLst>
              </a:rPr>
              <a:t>I</a:t>
            </a:r>
            <a:r>
              <a:rPr lang="fr-CA" dirty="0" smtClean="0">
                <a:effectLst>
                  <a:outerShdw blurRad="38100" dist="38100" dir="2700000" algn="tl">
                    <a:srgbClr val="000000">
                      <a:alpha val="43137"/>
                    </a:srgbClr>
                  </a:outerShdw>
                </a:effectLst>
              </a:rPr>
              <a:t>dentifiez </a:t>
            </a:r>
            <a:r>
              <a:rPr lang="fr-CA" dirty="0">
                <a:effectLst>
                  <a:outerShdw blurRad="38100" dist="38100" dir="2700000" algn="tl">
                    <a:srgbClr val="000000">
                      <a:alpha val="43137"/>
                    </a:srgbClr>
                  </a:outerShdw>
                </a:effectLst>
              </a:rPr>
              <a:t>dans les cartes les centres de haute et de basse pression ainsi que les creux et les crêtes. </a:t>
            </a:r>
            <a:endParaRPr lang="fr-CA" dirty="0"/>
          </a:p>
        </p:txBody>
      </p:sp>
      <p:sp>
        <p:nvSpPr>
          <p:cNvPr id="3" name="Espace réservé du numéro de diapositive 2"/>
          <p:cNvSpPr>
            <a:spLocks noGrp="1"/>
          </p:cNvSpPr>
          <p:nvPr>
            <p:ph type="sldNum" sz="quarter" idx="12"/>
          </p:nvPr>
        </p:nvSpPr>
        <p:spPr/>
        <p:txBody>
          <a:bodyPr/>
          <a:lstStyle/>
          <a:p>
            <a:fld id="{B25CFFA6-9D08-4851-9BDD-E1DB94374450}" type="slidenum">
              <a:rPr lang="fr-CA" smtClean="0"/>
              <a:t>49</a:t>
            </a:fld>
            <a:endParaRPr lang="fr-CA"/>
          </a:p>
        </p:txBody>
      </p:sp>
    </p:spTree>
    <p:extLst>
      <p:ext uri="{BB962C8B-B14F-4D97-AF65-F5344CB8AC3E}">
        <p14:creationId xmlns:p14="http://schemas.microsoft.com/office/powerpoint/2010/main" val="11114195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Image radar (composite)</a:t>
            </a:r>
            <a:endParaRPr lang="fr-CA" dirty="0"/>
          </a:p>
        </p:txBody>
      </p:sp>
      <p:pic>
        <p:nvPicPr>
          <p:cNvPr id="2050" name="Picture 2" descr="http://www.atmos.uwyo.edu/~geerts/atsc2000/lab/synlab/anim_radar.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12776"/>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4" y="6021288"/>
            <a:ext cx="9144744" cy="923330"/>
          </a:xfrm>
          <a:prstGeom prst="rect">
            <a:avLst/>
          </a:prstGeom>
        </p:spPr>
        <p:txBody>
          <a:bodyPr wrap="square">
            <a:spAutoFit/>
          </a:bodyPr>
          <a:lstStyle/>
          <a:p>
            <a:pPr lvl="0"/>
            <a:r>
              <a:rPr lang="fr-CA" dirty="0" smtClean="0"/>
              <a:t>(Une mesure du taux de précipitation) (Notez que les échos ronds et stationnaires ne sont pas météorologiques: ils sont dus à des obstacles (édifices, collines, etc.) au sol à la proximité des radars )</a:t>
            </a:r>
            <a:endParaRPr lang="fr-CA" dirty="0"/>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5</a:t>
            </a:fld>
            <a:endParaRPr lang="fr-CA"/>
          </a:p>
        </p:txBody>
      </p:sp>
    </p:spTree>
    <p:extLst>
      <p:ext uri="{BB962C8B-B14F-4D97-AF65-F5344CB8AC3E}">
        <p14:creationId xmlns:p14="http://schemas.microsoft.com/office/powerpoint/2010/main" val="30766908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Carte au niveau de </a:t>
            </a:r>
            <a:r>
              <a:rPr lang="fr-CA" dirty="0" smtClean="0"/>
              <a:t>850 </a:t>
            </a:r>
            <a:r>
              <a:rPr lang="fr-CA" dirty="0"/>
              <a:t>mb</a:t>
            </a:r>
          </a:p>
        </p:txBody>
      </p:sp>
      <p:pic>
        <p:nvPicPr>
          <p:cNvPr id="33794" name="Picture 2" descr="http://www.atmos.uwyo.edu/~geerts/atsc2000/lab/synlab/vs_850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196752"/>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95536" y="5589240"/>
            <a:ext cx="7488832" cy="646331"/>
          </a:xfrm>
          <a:prstGeom prst="rect">
            <a:avLst/>
          </a:prstGeom>
          <a:noFill/>
        </p:spPr>
        <p:txBody>
          <a:bodyPr wrap="square" rtlCol="0">
            <a:spAutoFit/>
          </a:bodyPr>
          <a:lstStyle/>
          <a:p>
            <a:r>
              <a:rPr lang="fr-CA" dirty="0">
                <a:effectLst>
                  <a:outerShdw blurRad="38100" dist="38100" dir="2700000" algn="tl">
                    <a:srgbClr val="000000">
                      <a:alpha val="43137"/>
                    </a:srgbClr>
                  </a:outerShdw>
                </a:effectLst>
              </a:rPr>
              <a:t>- </a:t>
            </a:r>
            <a:r>
              <a:rPr lang="fr-CA" dirty="0" smtClean="0">
                <a:effectLst>
                  <a:outerShdw blurRad="38100" dist="38100" dir="2700000" algn="tl">
                    <a:srgbClr val="000000">
                      <a:alpha val="43137"/>
                    </a:srgbClr>
                  </a:outerShdw>
                </a:effectLst>
              </a:rPr>
              <a:t> La dépression située sur le Pacifique a une hauteur </a:t>
            </a:r>
            <a:r>
              <a:rPr lang="fr-CA" dirty="0" err="1" smtClean="0">
                <a:effectLst>
                  <a:outerShdw blurRad="38100" dist="38100" dir="2700000" algn="tl">
                    <a:srgbClr val="000000">
                      <a:alpha val="43137"/>
                    </a:srgbClr>
                  </a:outerShdw>
                </a:effectLst>
              </a:rPr>
              <a:t>géopotentielle</a:t>
            </a:r>
            <a:r>
              <a:rPr lang="fr-CA" dirty="0" smtClean="0">
                <a:effectLst>
                  <a:outerShdw blurRad="38100" dist="38100" dir="2700000" algn="tl">
                    <a:srgbClr val="000000">
                      <a:alpha val="43137"/>
                    </a:srgbClr>
                  </a:outerShdw>
                </a:effectLst>
              </a:rPr>
              <a:t> située entre ___ m et ___ m </a:t>
            </a:r>
            <a:endParaRPr lang="fr-CA" dirty="0">
              <a:effectLst>
                <a:outerShdw blurRad="38100" dist="38100" dir="2700000" algn="tl">
                  <a:srgbClr val="000000">
                    <a:alpha val="43137"/>
                  </a:srgbClr>
                </a:outerShdw>
              </a:effectLst>
            </a:endParaRPr>
          </a:p>
        </p:txBody>
      </p:sp>
      <p:sp>
        <p:nvSpPr>
          <p:cNvPr id="3" name="Espace réservé du numéro de diapositive 2"/>
          <p:cNvSpPr>
            <a:spLocks noGrp="1"/>
          </p:cNvSpPr>
          <p:nvPr>
            <p:ph type="sldNum" sz="quarter" idx="12"/>
          </p:nvPr>
        </p:nvSpPr>
        <p:spPr/>
        <p:txBody>
          <a:bodyPr/>
          <a:lstStyle/>
          <a:p>
            <a:fld id="{B25CFFA6-9D08-4851-9BDD-E1DB94374450}" type="slidenum">
              <a:rPr lang="fr-CA" smtClean="0"/>
              <a:t>50</a:t>
            </a:fld>
            <a:endParaRPr lang="fr-CA"/>
          </a:p>
        </p:txBody>
      </p:sp>
    </p:spTree>
    <p:extLst>
      <p:ext uri="{BB962C8B-B14F-4D97-AF65-F5344CB8AC3E}">
        <p14:creationId xmlns:p14="http://schemas.microsoft.com/office/powerpoint/2010/main" val="3101930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Carte au niveau de 7</a:t>
            </a:r>
            <a:r>
              <a:rPr lang="fr-CA" dirty="0" smtClean="0"/>
              <a:t>00 </a:t>
            </a:r>
            <a:r>
              <a:rPr lang="fr-CA" dirty="0"/>
              <a:t>mb</a:t>
            </a:r>
          </a:p>
        </p:txBody>
      </p:sp>
      <p:pic>
        <p:nvPicPr>
          <p:cNvPr id="34818" name="Picture 2" descr="http://www.atmos.uwyo.edu/~geerts/atsc2000/lab/synlab/vs_700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268760"/>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879013"/>
            <a:ext cx="8964488" cy="646331"/>
          </a:xfrm>
          <a:prstGeom prst="rect">
            <a:avLst/>
          </a:prstGeom>
        </p:spPr>
        <p:txBody>
          <a:bodyPr wrap="square">
            <a:spAutoFit/>
          </a:bodyPr>
          <a:lstStyle/>
          <a:p>
            <a:r>
              <a:rPr lang="fr-CA" dirty="0">
                <a:effectLst>
                  <a:outerShdw blurRad="38100" dist="38100" dir="2700000" algn="tl">
                    <a:srgbClr val="000000">
                      <a:alpha val="43137"/>
                    </a:srgbClr>
                  </a:outerShdw>
                </a:effectLst>
              </a:rPr>
              <a:t>- Identifiez dans les cartes les centres de haute et de basse pression ainsi que les creux et les crêtes. </a:t>
            </a:r>
            <a:endParaRPr lang="fr-CA" dirty="0"/>
          </a:p>
        </p:txBody>
      </p:sp>
      <p:sp>
        <p:nvSpPr>
          <p:cNvPr id="3" name="Espace réservé du numéro de diapositive 2"/>
          <p:cNvSpPr>
            <a:spLocks noGrp="1"/>
          </p:cNvSpPr>
          <p:nvPr>
            <p:ph type="sldNum" sz="quarter" idx="12"/>
          </p:nvPr>
        </p:nvSpPr>
        <p:spPr/>
        <p:txBody>
          <a:bodyPr/>
          <a:lstStyle/>
          <a:p>
            <a:fld id="{B25CFFA6-9D08-4851-9BDD-E1DB94374450}" type="slidenum">
              <a:rPr lang="fr-CA" smtClean="0"/>
              <a:t>51</a:t>
            </a:fld>
            <a:endParaRPr lang="fr-CA"/>
          </a:p>
        </p:txBody>
      </p:sp>
    </p:spTree>
    <p:extLst>
      <p:ext uri="{BB962C8B-B14F-4D97-AF65-F5344CB8AC3E}">
        <p14:creationId xmlns:p14="http://schemas.microsoft.com/office/powerpoint/2010/main" val="11114195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Carte au niveau de 5</a:t>
            </a:r>
            <a:r>
              <a:rPr lang="fr-CA" dirty="0" smtClean="0"/>
              <a:t>00 </a:t>
            </a:r>
            <a:r>
              <a:rPr lang="fr-CA" dirty="0"/>
              <a:t>mb</a:t>
            </a:r>
          </a:p>
        </p:txBody>
      </p:sp>
      <p:pic>
        <p:nvPicPr>
          <p:cNvPr id="35842" name="Picture 2" descr="http://www.atmos.uwyo.edu/~geerts/atsc2000/lab/synlab/vs_500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268760"/>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879013"/>
            <a:ext cx="8964488" cy="646331"/>
          </a:xfrm>
          <a:prstGeom prst="rect">
            <a:avLst/>
          </a:prstGeom>
        </p:spPr>
        <p:txBody>
          <a:bodyPr wrap="square">
            <a:spAutoFit/>
          </a:bodyPr>
          <a:lstStyle/>
          <a:p>
            <a:r>
              <a:rPr lang="fr-CA" dirty="0">
                <a:effectLst>
                  <a:outerShdw blurRad="38100" dist="38100" dir="2700000" algn="tl">
                    <a:srgbClr val="000000">
                      <a:alpha val="43137"/>
                    </a:srgbClr>
                  </a:outerShdw>
                </a:effectLst>
              </a:rPr>
              <a:t>- Identifiez dans les cartes les centres de haute et de basse pression ainsi que les creux et les crêtes. </a:t>
            </a:r>
            <a:endParaRPr lang="fr-CA" dirty="0"/>
          </a:p>
        </p:txBody>
      </p:sp>
      <p:sp>
        <p:nvSpPr>
          <p:cNvPr id="3" name="Espace réservé du numéro de diapositive 2"/>
          <p:cNvSpPr>
            <a:spLocks noGrp="1"/>
          </p:cNvSpPr>
          <p:nvPr>
            <p:ph type="sldNum" sz="quarter" idx="12"/>
          </p:nvPr>
        </p:nvSpPr>
        <p:spPr/>
        <p:txBody>
          <a:bodyPr/>
          <a:lstStyle/>
          <a:p>
            <a:fld id="{B25CFFA6-9D08-4851-9BDD-E1DB94374450}" type="slidenum">
              <a:rPr lang="fr-CA" smtClean="0"/>
              <a:t>52</a:t>
            </a:fld>
            <a:endParaRPr lang="fr-CA"/>
          </a:p>
        </p:txBody>
      </p:sp>
    </p:spTree>
    <p:extLst>
      <p:ext uri="{BB962C8B-B14F-4D97-AF65-F5344CB8AC3E}">
        <p14:creationId xmlns:p14="http://schemas.microsoft.com/office/powerpoint/2010/main" val="42291363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Carte au niveau de </a:t>
            </a:r>
            <a:r>
              <a:rPr lang="fr-CA" dirty="0" smtClean="0"/>
              <a:t>250 </a:t>
            </a:r>
            <a:r>
              <a:rPr lang="fr-CA" dirty="0"/>
              <a:t>mb</a:t>
            </a:r>
          </a:p>
        </p:txBody>
      </p:sp>
      <p:pic>
        <p:nvPicPr>
          <p:cNvPr id="36866" name="Picture 2" descr="http://www.atmos.uwyo.edu/~geerts/atsc2000/lab/synlab/vs_250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196752"/>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879013"/>
            <a:ext cx="8964488" cy="646331"/>
          </a:xfrm>
          <a:prstGeom prst="rect">
            <a:avLst/>
          </a:prstGeom>
        </p:spPr>
        <p:txBody>
          <a:bodyPr wrap="square">
            <a:spAutoFit/>
          </a:bodyPr>
          <a:lstStyle/>
          <a:p>
            <a:r>
              <a:rPr lang="fr-CA" dirty="0">
                <a:effectLst>
                  <a:outerShdw blurRad="38100" dist="38100" dir="2700000" algn="tl">
                    <a:srgbClr val="000000">
                      <a:alpha val="43137"/>
                    </a:srgbClr>
                  </a:outerShdw>
                </a:effectLst>
              </a:rPr>
              <a:t>- Identifiez dans les cartes les centres de haute et de basse pression ainsi que les creux et les crêtes. </a:t>
            </a:r>
            <a:endParaRPr lang="fr-CA" dirty="0"/>
          </a:p>
        </p:txBody>
      </p:sp>
      <p:sp>
        <p:nvSpPr>
          <p:cNvPr id="3" name="Espace réservé du numéro de diapositive 2"/>
          <p:cNvSpPr>
            <a:spLocks noGrp="1"/>
          </p:cNvSpPr>
          <p:nvPr>
            <p:ph type="sldNum" sz="quarter" idx="12"/>
          </p:nvPr>
        </p:nvSpPr>
        <p:spPr/>
        <p:txBody>
          <a:bodyPr/>
          <a:lstStyle/>
          <a:p>
            <a:fld id="{B25CFFA6-9D08-4851-9BDD-E1DB94374450}" type="slidenum">
              <a:rPr lang="fr-CA" smtClean="0"/>
              <a:t>53</a:t>
            </a:fld>
            <a:endParaRPr lang="fr-CA"/>
          </a:p>
        </p:txBody>
      </p:sp>
    </p:spTree>
    <p:extLst>
      <p:ext uri="{BB962C8B-B14F-4D97-AF65-F5344CB8AC3E}">
        <p14:creationId xmlns:p14="http://schemas.microsoft.com/office/powerpoint/2010/main" val="42291363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Animation entre 1000 et 100 mb</a:t>
            </a:r>
            <a:endParaRPr lang="fr-CA" dirty="0"/>
          </a:p>
        </p:txBody>
      </p:sp>
      <p:pic>
        <p:nvPicPr>
          <p:cNvPr id="37890" name="Picture 2" descr="http://www.atmos.uwyo.edu/~geerts/atsc2000/lab/synlab/anim_v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95561" y="1432147"/>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467544" y="5805264"/>
            <a:ext cx="8280920" cy="923330"/>
          </a:xfrm>
          <a:prstGeom prst="rect">
            <a:avLst/>
          </a:prstGeom>
          <a:noFill/>
        </p:spPr>
        <p:txBody>
          <a:bodyPr wrap="square" rtlCol="0">
            <a:spAutoFit/>
          </a:bodyPr>
          <a:lstStyle/>
          <a:p>
            <a:pPr marL="285750" indent="-285750">
              <a:buFont typeface="Calibri" panose="020F0502020204030204" pitchFamily="34" charset="0"/>
              <a:buChar char="‒"/>
            </a:pPr>
            <a:r>
              <a:rPr lang="fr-CA" dirty="0" smtClean="0">
                <a:effectLst>
                  <a:outerShdw blurRad="38100" dist="38100" dir="2700000" algn="tl">
                    <a:srgbClr val="000000">
                      <a:alpha val="43137"/>
                    </a:srgbClr>
                  </a:outerShdw>
                </a:effectLst>
              </a:rPr>
              <a:t> À quel niveau de pression le gradient des contours (la pente des isohypses) est la plus élevée?  </a:t>
            </a:r>
            <a:r>
              <a:rPr lang="fr-CA" dirty="0" smtClean="0">
                <a:solidFill>
                  <a:srgbClr val="FF0000"/>
                </a:solidFill>
                <a:effectLst>
                  <a:outerShdw blurRad="38100" dist="38100" dir="2700000" algn="tl">
                    <a:srgbClr val="000000">
                      <a:alpha val="43137"/>
                    </a:srgbClr>
                  </a:outerShdw>
                </a:effectLst>
              </a:rPr>
              <a:t>300 ou 250 mb</a:t>
            </a:r>
          </a:p>
          <a:p>
            <a:pPr marL="285750" indent="-285750">
              <a:buFont typeface="Calibri" panose="020F0502020204030204" pitchFamily="34" charset="0"/>
              <a:buChar char="‒"/>
            </a:pPr>
            <a:r>
              <a:rPr lang="fr-CA" dirty="0" smtClean="0">
                <a:effectLst>
                  <a:outerShdw blurRad="38100" dist="38100" dir="2700000" algn="tl">
                    <a:srgbClr val="000000">
                      <a:alpha val="43137"/>
                    </a:srgbClr>
                  </a:outerShdw>
                </a:effectLst>
              </a:rPr>
              <a:t>À quel niveau  de pression se situe le courant jet? </a:t>
            </a:r>
            <a:r>
              <a:rPr lang="fr-CA" dirty="0" smtClean="0">
                <a:solidFill>
                  <a:srgbClr val="FF0000"/>
                </a:solidFill>
                <a:effectLst>
                  <a:outerShdw blurRad="38100" dist="38100" dir="2700000" algn="tl">
                    <a:srgbClr val="000000">
                      <a:alpha val="43137"/>
                    </a:srgbClr>
                  </a:outerShdw>
                </a:effectLst>
              </a:rPr>
              <a:t>300 ou 250 mb</a:t>
            </a:r>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54</a:t>
            </a:fld>
            <a:endParaRPr lang="fr-CA"/>
          </a:p>
        </p:txBody>
      </p:sp>
    </p:spTree>
    <p:extLst>
      <p:ext uri="{BB962C8B-B14F-4D97-AF65-F5344CB8AC3E}">
        <p14:creationId xmlns:p14="http://schemas.microsoft.com/office/powerpoint/2010/main" val="42291363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t>Tropopause et courant jet</a:t>
            </a:r>
            <a:endParaRPr lang="fr-CA" dirty="0"/>
          </a:p>
        </p:txBody>
      </p:sp>
      <p:sp>
        <p:nvSpPr>
          <p:cNvPr id="3" name="ZoneTexte 2"/>
          <p:cNvSpPr txBox="1"/>
          <p:nvPr/>
        </p:nvSpPr>
        <p:spPr>
          <a:xfrm>
            <a:off x="107504" y="5613047"/>
            <a:ext cx="8280920" cy="646331"/>
          </a:xfrm>
          <a:prstGeom prst="rect">
            <a:avLst/>
          </a:prstGeom>
          <a:noFill/>
        </p:spPr>
        <p:txBody>
          <a:bodyPr wrap="square" rtlCol="0">
            <a:spAutoFit/>
          </a:bodyPr>
          <a:lstStyle/>
          <a:p>
            <a:pPr marL="285750" indent="-285750">
              <a:buFont typeface="Calibri" panose="020F0502020204030204" pitchFamily="34" charset="0"/>
              <a:buChar char="‒"/>
            </a:pPr>
            <a:r>
              <a:rPr lang="fr-CA" dirty="0" smtClean="0">
                <a:effectLst>
                  <a:outerShdw blurRad="38100" dist="38100" dir="2700000" algn="tl">
                    <a:srgbClr val="000000">
                      <a:alpha val="43137"/>
                    </a:srgbClr>
                  </a:outerShdw>
                </a:effectLst>
              </a:rPr>
              <a:t>Déduire  entre quels niveaux de pression  commence la tropopause. Expliquez votre raisonnement.</a:t>
            </a:r>
            <a:endParaRPr lang="fr-CA" dirty="0">
              <a:effectLst>
                <a:outerShdw blurRad="38100" dist="38100" dir="2700000" algn="tl">
                  <a:srgbClr val="000000">
                    <a:alpha val="43137"/>
                  </a:srgbClr>
                </a:outerShdw>
              </a:effectLst>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1602840"/>
            <a:ext cx="5861304" cy="3770376"/>
          </a:xfrm>
          <a:prstGeom prst="rect">
            <a:avLst/>
          </a:prstGeom>
        </p:spPr>
      </p:pic>
      <p:sp>
        <p:nvSpPr>
          <p:cNvPr id="4" name="Espace réservé du numéro de diapositive 3"/>
          <p:cNvSpPr>
            <a:spLocks noGrp="1"/>
          </p:cNvSpPr>
          <p:nvPr>
            <p:ph type="sldNum" sz="quarter" idx="12"/>
          </p:nvPr>
        </p:nvSpPr>
        <p:spPr/>
        <p:txBody>
          <a:bodyPr/>
          <a:lstStyle/>
          <a:p>
            <a:fld id="{B25CFFA6-9D08-4851-9BDD-E1DB94374450}" type="slidenum">
              <a:rPr lang="fr-CA" smtClean="0"/>
              <a:t>55</a:t>
            </a:fld>
            <a:endParaRPr lang="fr-CA"/>
          </a:p>
        </p:txBody>
      </p:sp>
    </p:spTree>
    <p:extLst>
      <p:ext uri="{BB962C8B-B14F-4D97-AF65-F5344CB8AC3E}">
        <p14:creationId xmlns:p14="http://schemas.microsoft.com/office/powerpoint/2010/main" val="40233192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atmos.uwyo.edu/~geerts/atsc2000/lab/synlab/anim_v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95561" y="1432147"/>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6024" y="332656"/>
            <a:ext cx="8676456" cy="646331"/>
          </a:xfrm>
          <a:prstGeom prst="rect">
            <a:avLst/>
          </a:prstGeom>
        </p:spPr>
        <p:txBody>
          <a:bodyPr wrap="square">
            <a:spAutoFit/>
          </a:bodyPr>
          <a:lstStyle/>
          <a:p>
            <a:pPr marL="285750" lvl="0" indent="-285750">
              <a:buFont typeface="Calibri" panose="020F0502020204030204" pitchFamily="34" charset="0"/>
              <a:buChar char="‒"/>
            </a:pPr>
            <a:r>
              <a:rPr lang="fr-CA" dirty="0" smtClean="0">
                <a:effectLst>
                  <a:outerShdw blurRad="38100" dist="38100" dir="2700000" algn="tl">
                    <a:srgbClr val="000000">
                      <a:alpha val="43137"/>
                    </a:srgbClr>
                  </a:outerShdw>
                </a:effectLst>
              </a:rPr>
              <a:t>Comment change la position géographique et la forme de la basse pression située proche de </a:t>
            </a:r>
            <a:r>
              <a:rPr lang="fr-CA" u="sng" dirty="0" smtClean="0">
                <a:effectLst>
                  <a:outerShdw blurRad="38100" dist="38100" dir="2700000" algn="tl">
                    <a:srgbClr val="000000">
                      <a:alpha val="43137"/>
                    </a:srgbClr>
                  </a:outerShdw>
                </a:effectLst>
              </a:rPr>
              <a:t>Duluth MN</a:t>
            </a:r>
            <a:r>
              <a:rPr lang="fr-CA" dirty="0" smtClean="0">
                <a:effectLst>
                  <a:outerShdw blurRad="38100" dist="38100" dir="2700000" algn="tl">
                    <a:srgbClr val="000000">
                      <a:alpha val="43137"/>
                    </a:srgbClr>
                  </a:outerShdw>
                </a:effectLst>
              </a:rPr>
              <a:t>, avec l’augmentation de l’altitude le 17 octobre 18 UTC?</a:t>
            </a:r>
            <a:endParaRPr lang="fr-CA" dirty="0">
              <a:effectLst>
                <a:outerShdw blurRad="38100" dist="38100" dir="2700000" algn="tl">
                  <a:srgbClr val="000000">
                    <a:alpha val="43137"/>
                  </a:srgbClr>
                </a:outerShdw>
              </a:effectLst>
            </a:endParaRPr>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56</a:t>
            </a:fld>
            <a:endParaRPr lang="fr-CA"/>
          </a:p>
        </p:txBody>
      </p:sp>
      <p:sp>
        <p:nvSpPr>
          <p:cNvPr id="5" name="ZoneTexte 4"/>
          <p:cNvSpPr txBox="1"/>
          <p:nvPr/>
        </p:nvSpPr>
        <p:spPr>
          <a:xfrm>
            <a:off x="3629245" y="4941168"/>
            <a:ext cx="1158779" cy="369332"/>
          </a:xfrm>
          <a:prstGeom prst="rect">
            <a:avLst/>
          </a:prstGeom>
          <a:noFill/>
        </p:spPr>
        <p:txBody>
          <a:bodyPr wrap="none" rtlCol="0">
            <a:spAutoFit/>
          </a:bodyPr>
          <a:lstStyle/>
          <a:p>
            <a:r>
              <a:rPr lang="fr-CA" dirty="0" smtClean="0">
                <a:solidFill>
                  <a:srgbClr val="FF0000"/>
                </a:solidFill>
                <a:effectLst>
                  <a:outerShdw blurRad="38100" dist="38100" dir="2700000" algn="tl">
                    <a:srgbClr val="000000">
                      <a:alpha val="43137"/>
                    </a:srgbClr>
                  </a:outerShdw>
                </a:effectLst>
              </a:rPr>
              <a:t>Animation</a:t>
            </a:r>
            <a:endParaRPr lang="fr-CA"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36696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16632"/>
            <a:ext cx="8676456" cy="923330"/>
          </a:xfrm>
          <a:prstGeom prst="rect">
            <a:avLst/>
          </a:prstGeom>
        </p:spPr>
        <p:txBody>
          <a:bodyPr wrap="square">
            <a:spAutoFit/>
          </a:bodyPr>
          <a:lstStyle/>
          <a:p>
            <a:pPr marL="285750" lvl="0" indent="-285750">
              <a:buFont typeface="Calibri" panose="020F0502020204030204" pitchFamily="34" charset="0"/>
              <a:buChar char="‒"/>
            </a:pPr>
            <a:r>
              <a:rPr lang="fr-CA" dirty="0" smtClean="0">
                <a:effectLst>
                  <a:outerShdw blurRad="38100" dist="38100" dir="2700000" algn="tl">
                    <a:srgbClr val="000000">
                      <a:alpha val="43137"/>
                    </a:srgbClr>
                  </a:outerShdw>
                </a:effectLst>
              </a:rPr>
              <a:t>Examinez les positions de la dépression à la surface (Duluth), du creux à 500 mb et à 250 mb à 18 UTC le 16 Oct. Comparez ces positions avec celles du 18 </a:t>
            </a:r>
            <a:r>
              <a:rPr lang="fr-CA" dirty="0" err="1" smtClean="0">
                <a:effectLst>
                  <a:outerShdw blurRad="38100" dist="38100" dir="2700000" algn="tl">
                    <a:srgbClr val="000000">
                      <a:alpha val="43137"/>
                    </a:srgbClr>
                  </a:outerShdw>
                </a:effectLst>
              </a:rPr>
              <a:t>Oct</a:t>
            </a:r>
            <a:r>
              <a:rPr lang="fr-CA" dirty="0" smtClean="0">
                <a:effectLst>
                  <a:outerShdw blurRad="38100" dist="38100" dir="2700000" algn="tl">
                    <a:srgbClr val="000000">
                      <a:alpha val="43137"/>
                    </a:srgbClr>
                  </a:outerShdw>
                </a:effectLst>
              </a:rPr>
              <a:t> à 12Z. </a:t>
            </a:r>
          </a:p>
          <a:p>
            <a:pPr marL="285750" lvl="0" indent="-285750">
              <a:buFont typeface="Calibri" panose="020F0502020204030204" pitchFamily="34" charset="0"/>
              <a:buChar char="‒"/>
            </a:pPr>
            <a:r>
              <a:rPr lang="fr-CA" dirty="0">
                <a:effectLst>
                  <a:outerShdw blurRad="38100" dist="38100" dir="2700000" algn="tl">
                    <a:srgbClr val="000000">
                      <a:alpha val="43137"/>
                    </a:srgbClr>
                  </a:outerShdw>
                </a:effectLst>
              </a:rPr>
              <a:t>M</a:t>
            </a:r>
            <a:r>
              <a:rPr lang="fr-CA" dirty="0" smtClean="0">
                <a:effectLst>
                  <a:outerShdw blurRad="38100" dist="38100" dir="2700000" algn="tl">
                    <a:srgbClr val="000000">
                      <a:alpha val="43137"/>
                    </a:srgbClr>
                  </a:outerShdw>
                </a:effectLst>
              </a:rPr>
              <a:t>arquez ces positions dans une carte des États Unis. </a:t>
            </a:r>
            <a:endParaRPr lang="fr-CA" dirty="0">
              <a:effectLst>
                <a:outerShdw blurRad="38100" dist="38100" dir="2700000" algn="tl">
                  <a:srgbClr val="000000">
                    <a:alpha val="43137"/>
                  </a:srgbClr>
                </a:outerShdw>
              </a:effectLst>
            </a:endParaRPr>
          </a:p>
        </p:txBody>
      </p:sp>
      <p:pic>
        <p:nvPicPr>
          <p:cNvPr id="43010" name="Picture 2" descr="http://www.atmos.uwyo.edu/~geerts/atsc2000/lab/synlab/tilt1_10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545" y="1432147"/>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220072" y="5723964"/>
            <a:ext cx="1813382" cy="369332"/>
          </a:xfrm>
          <a:prstGeom prst="rect">
            <a:avLst/>
          </a:prstGeom>
        </p:spPr>
        <p:txBody>
          <a:bodyPr wrap="none">
            <a:spAutoFit/>
          </a:bodyPr>
          <a:lstStyle/>
          <a:p>
            <a:r>
              <a:rPr lang="en-US" dirty="0"/>
              <a:t>18 UTC on 16 Oct</a:t>
            </a:r>
            <a:endParaRPr lang="fr-CA" dirty="0"/>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57</a:t>
            </a:fld>
            <a:endParaRPr lang="fr-CA"/>
          </a:p>
        </p:txBody>
      </p:sp>
    </p:spTree>
    <p:extLst>
      <p:ext uri="{BB962C8B-B14F-4D97-AF65-F5344CB8AC3E}">
        <p14:creationId xmlns:p14="http://schemas.microsoft.com/office/powerpoint/2010/main" val="34336696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http://www.atmos.uwyo.edu/~geerts/atsc2000/lab/synlab/tilt1_5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352" y="1648171"/>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78193" y="6280657"/>
            <a:ext cx="1813382" cy="369332"/>
          </a:xfrm>
          <a:prstGeom prst="rect">
            <a:avLst/>
          </a:prstGeom>
        </p:spPr>
        <p:txBody>
          <a:bodyPr wrap="none">
            <a:spAutoFit/>
          </a:bodyPr>
          <a:lstStyle/>
          <a:p>
            <a:r>
              <a:rPr lang="en-US" dirty="0"/>
              <a:t>18 UTC on 16 Oct</a:t>
            </a:r>
            <a:endParaRPr lang="fr-CA" dirty="0"/>
          </a:p>
        </p:txBody>
      </p:sp>
      <p:sp>
        <p:nvSpPr>
          <p:cNvPr id="5" name="Rectangle 4"/>
          <p:cNvSpPr/>
          <p:nvPr/>
        </p:nvSpPr>
        <p:spPr>
          <a:xfrm>
            <a:off x="179512" y="116632"/>
            <a:ext cx="8676456" cy="923330"/>
          </a:xfrm>
          <a:prstGeom prst="rect">
            <a:avLst/>
          </a:prstGeom>
        </p:spPr>
        <p:txBody>
          <a:bodyPr wrap="square">
            <a:spAutoFit/>
          </a:bodyPr>
          <a:lstStyle/>
          <a:p>
            <a:pPr marL="285750" lvl="0" indent="-285750">
              <a:buFont typeface="Calibri" panose="020F0502020204030204" pitchFamily="34" charset="0"/>
              <a:buChar char="‒"/>
            </a:pPr>
            <a:r>
              <a:rPr lang="fr-CA" dirty="0" smtClean="0">
                <a:effectLst>
                  <a:outerShdw blurRad="38100" dist="38100" dir="2700000" algn="tl">
                    <a:srgbClr val="000000">
                      <a:alpha val="43137"/>
                    </a:srgbClr>
                  </a:outerShdw>
                </a:effectLst>
              </a:rPr>
              <a:t>Examinez les positions de la dépression à la </a:t>
            </a:r>
            <a:r>
              <a:rPr lang="fr-CA" dirty="0">
                <a:effectLst>
                  <a:outerShdw blurRad="38100" dist="38100" dir="2700000" algn="tl">
                    <a:srgbClr val="000000">
                      <a:alpha val="43137"/>
                    </a:srgbClr>
                  </a:outerShdw>
                </a:effectLst>
              </a:rPr>
              <a:t>surface (Duluth), </a:t>
            </a:r>
            <a:r>
              <a:rPr lang="fr-CA" dirty="0" smtClean="0">
                <a:effectLst>
                  <a:outerShdw blurRad="38100" dist="38100" dir="2700000" algn="tl">
                    <a:srgbClr val="000000">
                      <a:alpha val="43137"/>
                    </a:srgbClr>
                  </a:outerShdw>
                </a:effectLst>
              </a:rPr>
              <a:t>du creux à 500 mb et à 250 mb à 18 UTC le 16 Oct. Comparez ces positions avec celles du 18 </a:t>
            </a:r>
            <a:r>
              <a:rPr lang="fr-CA" dirty="0" err="1" smtClean="0">
                <a:effectLst>
                  <a:outerShdw blurRad="38100" dist="38100" dir="2700000" algn="tl">
                    <a:srgbClr val="000000">
                      <a:alpha val="43137"/>
                    </a:srgbClr>
                  </a:outerShdw>
                </a:effectLst>
              </a:rPr>
              <a:t>Oct</a:t>
            </a:r>
            <a:r>
              <a:rPr lang="fr-CA" dirty="0" smtClean="0">
                <a:effectLst>
                  <a:outerShdw blurRad="38100" dist="38100" dir="2700000" algn="tl">
                    <a:srgbClr val="000000">
                      <a:alpha val="43137"/>
                    </a:srgbClr>
                  </a:outerShdw>
                </a:effectLst>
              </a:rPr>
              <a:t> à 12Z. Marquez ces positions dans une carte des États Unis. </a:t>
            </a:r>
            <a:endParaRPr lang="fr-CA" dirty="0">
              <a:effectLst>
                <a:outerShdw blurRad="38100" dist="38100" dir="2700000" algn="tl">
                  <a:srgbClr val="000000">
                    <a:alpha val="43137"/>
                  </a:srgbClr>
                </a:outerShdw>
              </a:effectLst>
            </a:endParaRPr>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58</a:t>
            </a:fld>
            <a:endParaRPr lang="fr-CA"/>
          </a:p>
        </p:txBody>
      </p:sp>
    </p:spTree>
    <p:extLst>
      <p:ext uri="{BB962C8B-B14F-4D97-AF65-F5344CB8AC3E}">
        <p14:creationId xmlns:p14="http://schemas.microsoft.com/office/powerpoint/2010/main" val="14466477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atmos.uwyo.edu/~geerts/atsc2000/lab/synlab/tilt1_25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214" y="681186"/>
            <a:ext cx="8477250" cy="577215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fld id="{B25CFFA6-9D08-4851-9BDD-E1DB94374450}" type="slidenum">
              <a:rPr lang="fr-CA" smtClean="0"/>
              <a:t>59</a:t>
            </a:fld>
            <a:endParaRPr lang="fr-CA"/>
          </a:p>
        </p:txBody>
      </p:sp>
    </p:spTree>
    <p:extLst>
      <p:ext uri="{BB962C8B-B14F-4D97-AF65-F5344CB8AC3E}">
        <p14:creationId xmlns:p14="http://schemas.microsoft.com/office/powerpoint/2010/main" val="31120712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Température (°F) de l’air à 2 mètres</a:t>
            </a:r>
            <a:endParaRPr lang="fr-CA" dirty="0"/>
          </a:p>
        </p:txBody>
      </p:sp>
      <p:pic>
        <p:nvPicPr>
          <p:cNvPr id="3074" name="Picture 2" descr="http://www.atmos.uwyo.edu/~geerts/atsc2000/lab/synlab/anim_tem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84784"/>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48400" y="6309320"/>
            <a:ext cx="5743880" cy="369332"/>
          </a:xfrm>
          <a:prstGeom prst="rect">
            <a:avLst/>
          </a:prstGeom>
        </p:spPr>
        <p:txBody>
          <a:bodyPr wrap="none">
            <a:spAutoFit/>
          </a:bodyPr>
          <a:lstStyle/>
          <a:p>
            <a:pPr lvl="0"/>
            <a:r>
              <a:rPr lang="fr-CA" dirty="0" smtClean="0"/>
              <a:t>(à 6 heures d’intervalle, simulée par un modèle numérique)</a:t>
            </a:r>
            <a:endParaRPr lang="fr-CA" dirty="0"/>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6</a:t>
            </a:fld>
            <a:endParaRPr lang="fr-CA"/>
          </a:p>
        </p:txBody>
      </p:sp>
    </p:spTree>
    <p:extLst>
      <p:ext uri="{BB962C8B-B14F-4D97-AF65-F5344CB8AC3E}">
        <p14:creationId xmlns:p14="http://schemas.microsoft.com/office/powerpoint/2010/main" val="2995245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atmos.uwyo.edu/~geerts/atsc2000/lab/synlab/tilt1_100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0416" y="4686983"/>
            <a:ext cx="2926080" cy="19933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atmos.uwyo.edu/~geerts/atsc2000/lab/synlab/tilt1_500.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0416" y="2552567"/>
            <a:ext cx="2926080" cy="19933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atmos.uwyo.edu/~geerts/atsc2000/lab/synlab/tilt1_25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0416" y="476672"/>
            <a:ext cx="2926080" cy="19933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Monteiro_E\Desktop\Shared\cours\COMET\CaribbeanRadarCases\comet\radar\tropical_cases\media\graphics\midlatitude_cyclone_concep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144" y="260648"/>
            <a:ext cx="5383984"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5496" y="6093296"/>
            <a:ext cx="6015814" cy="646331"/>
          </a:xfrm>
          <a:prstGeom prst="rect">
            <a:avLst/>
          </a:prstGeom>
          <a:noFill/>
        </p:spPr>
        <p:txBody>
          <a:bodyPr wrap="none" rtlCol="0">
            <a:spAutoFit/>
          </a:bodyPr>
          <a:lstStyle/>
          <a:p>
            <a:pPr marL="285750" indent="-285750">
              <a:buFont typeface="Calibri" panose="020F0502020204030204" pitchFamily="34" charset="0"/>
              <a:buChar char="‒"/>
            </a:pPr>
            <a:r>
              <a:rPr lang="fr-FR" dirty="0" smtClean="0">
                <a:effectLst>
                  <a:outerShdw blurRad="38100" dist="38100" dir="2700000" algn="tl">
                    <a:srgbClr val="000000">
                      <a:alpha val="43137"/>
                    </a:srgbClr>
                  </a:outerShdw>
                </a:effectLst>
              </a:rPr>
              <a:t>Le 16 octobre à 18Z, le système </a:t>
            </a:r>
            <a:r>
              <a:rPr lang="fr-FR" dirty="0" err="1" smtClean="0">
                <a:effectLst>
                  <a:outerShdw blurRad="38100" dist="38100" dir="2700000" algn="tl">
                    <a:srgbClr val="000000">
                      <a:alpha val="43137"/>
                    </a:srgbClr>
                  </a:outerShdw>
                </a:effectLst>
              </a:rPr>
              <a:t>a-t-il</a:t>
            </a:r>
            <a:r>
              <a:rPr lang="fr-FR" dirty="0" smtClean="0">
                <a:effectLst>
                  <a:outerShdw blurRad="38100" dist="38100" dir="2700000" algn="tl">
                    <a:srgbClr val="000000">
                      <a:alpha val="43137"/>
                    </a:srgbClr>
                  </a:outerShdw>
                </a:effectLst>
              </a:rPr>
              <a:t> du support à 500 mb?</a:t>
            </a:r>
          </a:p>
          <a:p>
            <a:pPr marL="285750" indent="-285750">
              <a:buFont typeface="Calibri" panose="020F0502020204030204" pitchFamily="34" charset="0"/>
              <a:buChar char="‒"/>
            </a:pPr>
            <a:r>
              <a:rPr lang="fr-FR" dirty="0" smtClean="0">
                <a:effectLst>
                  <a:outerShdw blurRad="38100" dist="38100" dir="2700000" algn="tl">
                    <a:srgbClr val="000000">
                      <a:alpha val="43137"/>
                    </a:srgbClr>
                  </a:outerShdw>
                </a:effectLst>
              </a:rPr>
              <a:t>Et à 250 mb?</a:t>
            </a:r>
            <a:endParaRPr lang="fr-FR" dirty="0">
              <a:effectLst>
                <a:outerShdw blurRad="38100" dist="38100" dir="2700000" algn="tl">
                  <a:srgbClr val="000000">
                    <a:alpha val="43137"/>
                  </a:srgbClr>
                </a:outerShdw>
              </a:effectLst>
            </a:endParaRPr>
          </a:p>
        </p:txBody>
      </p:sp>
      <p:cxnSp>
        <p:nvCxnSpPr>
          <p:cNvPr id="11" name="Connecteur droit 10"/>
          <p:cNvCxnSpPr/>
          <p:nvPr/>
        </p:nvCxnSpPr>
        <p:spPr>
          <a:xfrm flipV="1">
            <a:off x="7452320" y="332656"/>
            <a:ext cx="0" cy="640871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5724128" y="1412776"/>
            <a:ext cx="3325165"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5796136" y="3501008"/>
            <a:ext cx="3325165"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5910873" y="5661248"/>
            <a:ext cx="3325165"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p:cNvSpPr>
            <a:spLocks noGrp="1"/>
          </p:cNvSpPr>
          <p:nvPr>
            <p:ph type="sldNum" sz="quarter" idx="12"/>
          </p:nvPr>
        </p:nvSpPr>
        <p:spPr/>
        <p:txBody>
          <a:bodyPr/>
          <a:lstStyle/>
          <a:p>
            <a:fld id="{B25CFFA6-9D08-4851-9BDD-E1DB94374450}" type="slidenum">
              <a:rPr lang="fr-CA" smtClean="0"/>
              <a:t>60</a:t>
            </a:fld>
            <a:endParaRPr lang="fr-CA"/>
          </a:p>
        </p:txBody>
      </p:sp>
    </p:spTree>
    <p:extLst>
      <p:ext uri="{BB962C8B-B14F-4D97-AF65-F5344CB8AC3E}">
        <p14:creationId xmlns:p14="http://schemas.microsoft.com/office/powerpoint/2010/main" val="22561346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www.atmos.uwyo.edu/~geerts/atsc2000/lab/synlab/vs_2500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0416" y="476672"/>
            <a:ext cx="2926080" cy="19933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atmos.uwyo.edu/~geerts/atsc2000/lab/synlab/vs_5000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3213" y="2552567"/>
            <a:ext cx="2926080" cy="19933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atmos.uwyo.edu/~geerts/atsc2000/lab/synlab/vs_100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3213" y="4675968"/>
            <a:ext cx="2926080" cy="19933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Monteiro_E\Desktop\Shared\cours\COMET\CaribbeanRadarCases\comet\radar\tropical_cases\media\graphics\midlatitude_cyclone_concep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144" y="260648"/>
            <a:ext cx="5383984"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5496" y="6093296"/>
            <a:ext cx="6015814" cy="646331"/>
          </a:xfrm>
          <a:prstGeom prst="rect">
            <a:avLst/>
          </a:prstGeom>
          <a:noFill/>
        </p:spPr>
        <p:txBody>
          <a:bodyPr wrap="none" rtlCol="0">
            <a:spAutoFit/>
          </a:bodyPr>
          <a:lstStyle/>
          <a:p>
            <a:pPr marL="285750" indent="-285750">
              <a:buFont typeface="Calibri" panose="020F0502020204030204" pitchFamily="34" charset="0"/>
              <a:buChar char="‒"/>
            </a:pPr>
            <a:r>
              <a:rPr lang="fr-FR" dirty="0" smtClean="0">
                <a:effectLst>
                  <a:outerShdw blurRad="38100" dist="38100" dir="2700000" algn="tl">
                    <a:srgbClr val="000000">
                      <a:alpha val="43137"/>
                    </a:srgbClr>
                  </a:outerShdw>
                </a:effectLst>
              </a:rPr>
              <a:t>Le 17 octobre à 18Z, le système </a:t>
            </a:r>
            <a:r>
              <a:rPr lang="fr-FR" dirty="0" err="1" smtClean="0">
                <a:effectLst>
                  <a:outerShdw blurRad="38100" dist="38100" dir="2700000" algn="tl">
                    <a:srgbClr val="000000">
                      <a:alpha val="43137"/>
                    </a:srgbClr>
                  </a:outerShdw>
                </a:effectLst>
              </a:rPr>
              <a:t>a-t-il</a:t>
            </a:r>
            <a:r>
              <a:rPr lang="fr-FR" dirty="0" smtClean="0">
                <a:effectLst>
                  <a:outerShdw blurRad="38100" dist="38100" dir="2700000" algn="tl">
                    <a:srgbClr val="000000">
                      <a:alpha val="43137"/>
                    </a:srgbClr>
                  </a:outerShdw>
                </a:effectLst>
              </a:rPr>
              <a:t> du support à 500 mb?</a:t>
            </a:r>
          </a:p>
          <a:p>
            <a:pPr marL="285750" indent="-285750">
              <a:buFont typeface="Calibri" panose="020F0502020204030204" pitchFamily="34" charset="0"/>
              <a:buChar char="‒"/>
            </a:pPr>
            <a:r>
              <a:rPr lang="fr-FR" dirty="0" smtClean="0">
                <a:effectLst>
                  <a:outerShdw blurRad="38100" dist="38100" dir="2700000" algn="tl">
                    <a:srgbClr val="000000">
                      <a:alpha val="43137"/>
                    </a:srgbClr>
                  </a:outerShdw>
                </a:effectLst>
              </a:rPr>
              <a:t>Et à 250 mb?</a:t>
            </a:r>
            <a:endParaRPr lang="fr-FR" dirty="0">
              <a:effectLst>
                <a:outerShdw blurRad="38100" dist="38100" dir="2700000" algn="tl">
                  <a:srgbClr val="000000">
                    <a:alpha val="43137"/>
                  </a:srgbClr>
                </a:outerShdw>
              </a:effectLst>
            </a:endParaRPr>
          </a:p>
        </p:txBody>
      </p:sp>
      <p:cxnSp>
        <p:nvCxnSpPr>
          <p:cNvPr id="11" name="Connecteur droit 10"/>
          <p:cNvCxnSpPr/>
          <p:nvPr/>
        </p:nvCxnSpPr>
        <p:spPr>
          <a:xfrm flipV="1">
            <a:off x="7814030" y="332656"/>
            <a:ext cx="0" cy="640871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5724128" y="1004174"/>
            <a:ext cx="3325165"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5796136" y="3105799"/>
            <a:ext cx="3325165"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5868144" y="5229200"/>
            <a:ext cx="3325165"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p:cNvSpPr>
            <a:spLocks noGrp="1"/>
          </p:cNvSpPr>
          <p:nvPr>
            <p:ph type="sldNum" sz="quarter" idx="12"/>
          </p:nvPr>
        </p:nvSpPr>
        <p:spPr/>
        <p:txBody>
          <a:bodyPr/>
          <a:lstStyle/>
          <a:p>
            <a:fld id="{B25CFFA6-9D08-4851-9BDD-E1DB94374450}" type="slidenum">
              <a:rPr lang="fr-CA" smtClean="0"/>
              <a:t>61</a:t>
            </a:fld>
            <a:endParaRPr lang="fr-CA"/>
          </a:p>
        </p:txBody>
      </p:sp>
    </p:spTree>
    <p:extLst>
      <p:ext uri="{BB962C8B-B14F-4D97-AF65-F5344CB8AC3E}">
        <p14:creationId xmlns:p14="http://schemas.microsoft.com/office/powerpoint/2010/main" val="14802262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2050" name="Picture 2" descr="http://www.atmos.uwyo.edu/~geerts/atsc2000/lab/synlab/tilt2_10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37170"/>
            <a:ext cx="8477250" cy="577215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B25CFFA6-9D08-4851-9BDD-E1DB94374450}" type="slidenum">
              <a:rPr lang="fr-CA" smtClean="0"/>
              <a:t>62</a:t>
            </a:fld>
            <a:endParaRPr lang="fr-CA"/>
          </a:p>
        </p:txBody>
      </p:sp>
    </p:spTree>
    <p:extLst>
      <p:ext uri="{BB962C8B-B14F-4D97-AF65-F5344CB8AC3E}">
        <p14:creationId xmlns:p14="http://schemas.microsoft.com/office/powerpoint/2010/main" val="7252251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2290" name="Picture 2" descr="http://www.atmos.uwyo.edu/~geerts/atsc2000/lab/synlab/tilt2_5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620688"/>
            <a:ext cx="8477250" cy="577215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B25CFFA6-9D08-4851-9BDD-E1DB94374450}" type="slidenum">
              <a:rPr lang="fr-CA" smtClean="0"/>
              <a:t>63</a:t>
            </a:fld>
            <a:endParaRPr lang="fr-CA"/>
          </a:p>
        </p:txBody>
      </p:sp>
    </p:spTree>
    <p:extLst>
      <p:ext uri="{BB962C8B-B14F-4D97-AF65-F5344CB8AC3E}">
        <p14:creationId xmlns:p14="http://schemas.microsoft.com/office/powerpoint/2010/main" val="42384536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8196" name="Picture 4" descr="http://www.atmos.uwyo.edu/~geerts/atsc2000/lab/synlab/tilt2_25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692696"/>
            <a:ext cx="8477250" cy="577215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B25CFFA6-9D08-4851-9BDD-E1DB94374450}" type="slidenum">
              <a:rPr lang="fr-CA" smtClean="0"/>
              <a:t>64</a:t>
            </a:fld>
            <a:endParaRPr lang="fr-CA"/>
          </a:p>
        </p:txBody>
      </p:sp>
    </p:spTree>
    <p:extLst>
      <p:ext uri="{BB962C8B-B14F-4D97-AF65-F5344CB8AC3E}">
        <p14:creationId xmlns:p14="http://schemas.microsoft.com/office/powerpoint/2010/main" val="22308551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www.atmos.uwyo.edu/~geerts/atsc2000/lab/synlab/tilt2_100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0416" y="4675968"/>
            <a:ext cx="2926080" cy="199339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atmos.uwyo.edu/~geerts/atsc2000/lab/synlab/tilt2_500.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0416" y="2587736"/>
            <a:ext cx="2926080" cy="199339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atmos.uwyo.edu/~geerts/atsc2000/lab/synlab/tilt2_25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0416" y="499504"/>
            <a:ext cx="2926080" cy="19933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Monteiro_E\Desktop\Shared\cours\COMET\CaribbeanRadarCases\comet\radar\tropical_cases\media\graphics\midlatitude_cyclone_concep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144" y="260648"/>
            <a:ext cx="5383984"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5496" y="6093296"/>
            <a:ext cx="6015814" cy="646331"/>
          </a:xfrm>
          <a:prstGeom prst="rect">
            <a:avLst/>
          </a:prstGeom>
          <a:noFill/>
        </p:spPr>
        <p:txBody>
          <a:bodyPr wrap="none" rtlCol="0">
            <a:spAutoFit/>
          </a:bodyPr>
          <a:lstStyle/>
          <a:p>
            <a:pPr marL="285750" indent="-285750">
              <a:buFont typeface="Calibri" panose="020F0502020204030204" pitchFamily="34" charset="0"/>
              <a:buChar char="‒"/>
            </a:pPr>
            <a:r>
              <a:rPr lang="fr-FR" dirty="0" smtClean="0">
                <a:effectLst>
                  <a:outerShdw blurRad="38100" dist="38100" dir="2700000" algn="tl">
                    <a:srgbClr val="000000">
                      <a:alpha val="43137"/>
                    </a:srgbClr>
                  </a:outerShdw>
                </a:effectLst>
              </a:rPr>
              <a:t>Le 18 octobre à 12Z, le système </a:t>
            </a:r>
            <a:r>
              <a:rPr lang="fr-FR" dirty="0" err="1" smtClean="0">
                <a:effectLst>
                  <a:outerShdw blurRad="38100" dist="38100" dir="2700000" algn="tl">
                    <a:srgbClr val="000000">
                      <a:alpha val="43137"/>
                    </a:srgbClr>
                  </a:outerShdw>
                </a:effectLst>
              </a:rPr>
              <a:t>a-t-il</a:t>
            </a:r>
            <a:r>
              <a:rPr lang="fr-FR" dirty="0" smtClean="0">
                <a:effectLst>
                  <a:outerShdw blurRad="38100" dist="38100" dir="2700000" algn="tl">
                    <a:srgbClr val="000000">
                      <a:alpha val="43137"/>
                    </a:srgbClr>
                  </a:outerShdw>
                </a:effectLst>
              </a:rPr>
              <a:t> du support à 500 mb?</a:t>
            </a:r>
          </a:p>
          <a:p>
            <a:pPr marL="285750" indent="-285750">
              <a:buFont typeface="Calibri" panose="020F0502020204030204" pitchFamily="34" charset="0"/>
              <a:buChar char="‒"/>
            </a:pPr>
            <a:r>
              <a:rPr lang="fr-FR" dirty="0" smtClean="0">
                <a:effectLst>
                  <a:outerShdw blurRad="38100" dist="38100" dir="2700000" algn="tl">
                    <a:srgbClr val="000000">
                      <a:alpha val="43137"/>
                    </a:srgbClr>
                  </a:outerShdw>
                </a:effectLst>
              </a:rPr>
              <a:t>Et à 250 mb?</a:t>
            </a:r>
            <a:endParaRPr lang="fr-FR" dirty="0">
              <a:effectLst>
                <a:outerShdw blurRad="38100" dist="38100" dir="2700000" algn="tl">
                  <a:srgbClr val="000000">
                    <a:alpha val="43137"/>
                  </a:srgbClr>
                </a:outerShdw>
              </a:effectLst>
            </a:endParaRPr>
          </a:p>
        </p:txBody>
      </p:sp>
      <p:cxnSp>
        <p:nvCxnSpPr>
          <p:cNvPr id="11" name="Connecteur droit 10"/>
          <p:cNvCxnSpPr/>
          <p:nvPr/>
        </p:nvCxnSpPr>
        <p:spPr>
          <a:xfrm flipV="1">
            <a:off x="7907814" y="332656"/>
            <a:ext cx="0" cy="640871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5724128" y="980728"/>
            <a:ext cx="3325165"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5796136" y="2996952"/>
            <a:ext cx="3325165"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5910873" y="5013176"/>
            <a:ext cx="3325165"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p:cNvSpPr>
            <a:spLocks noGrp="1"/>
          </p:cNvSpPr>
          <p:nvPr>
            <p:ph type="sldNum" sz="quarter" idx="12"/>
          </p:nvPr>
        </p:nvSpPr>
        <p:spPr/>
        <p:txBody>
          <a:bodyPr/>
          <a:lstStyle/>
          <a:p>
            <a:fld id="{B25CFFA6-9D08-4851-9BDD-E1DB94374450}" type="slidenum">
              <a:rPr lang="fr-CA" smtClean="0"/>
              <a:t>65</a:t>
            </a:fld>
            <a:endParaRPr lang="fr-CA"/>
          </a:p>
        </p:txBody>
      </p:sp>
    </p:spTree>
    <p:extLst>
      <p:ext uri="{BB962C8B-B14F-4D97-AF65-F5344CB8AC3E}">
        <p14:creationId xmlns:p14="http://schemas.microsoft.com/office/powerpoint/2010/main" val="15630620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stanbul-visit.com/carte/etats-unis/usa_etats_carte_blan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90" y="404664"/>
            <a:ext cx="9057222" cy="645265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fld id="{B25CFFA6-9D08-4851-9BDD-E1DB94374450}" type="slidenum">
              <a:rPr lang="fr-CA" smtClean="0"/>
              <a:t>66</a:t>
            </a:fld>
            <a:endParaRPr lang="fr-CA"/>
          </a:p>
        </p:txBody>
      </p:sp>
    </p:spTree>
    <p:extLst>
      <p:ext uri="{BB962C8B-B14F-4D97-AF65-F5344CB8AC3E}">
        <p14:creationId xmlns:p14="http://schemas.microsoft.com/office/powerpoint/2010/main" val="34420233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73" y="2228205"/>
            <a:ext cx="8605791" cy="278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B25CFFA6-9D08-4851-9BDD-E1DB94374450}" type="slidenum">
              <a:rPr lang="fr-CA" smtClean="0"/>
              <a:t>67</a:t>
            </a:fld>
            <a:endParaRPr lang="fr-CA"/>
          </a:p>
        </p:txBody>
      </p:sp>
    </p:spTree>
    <p:extLst>
      <p:ext uri="{BB962C8B-B14F-4D97-AF65-F5344CB8AC3E}">
        <p14:creationId xmlns:p14="http://schemas.microsoft.com/office/powerpoint/2010/main" val="2425153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Exercice </a:t>
            </a:r>
            <a:r>
              <a:rPr lang="fr-FR" dirty="0" smtClean="0"/>
              <a:t>12.4</a:t>
            </a:r>
            <a:r>
              <a:rPr lang="fr-FR" dirty="0" smtClean="0"/>
              <a:t/>
            </a:r>
            <a:br>
              <a:rPr lang="fr-FR" dirty="0" smtClean="0"/>
            </a:br>
            <a:r>
              <a:rPr lang="fr-FR" dirty="0" smtClean="0"/>
              <a:t>Écoulement en altitude</a:t>
            </a:r>
            <a:endParaRPr lang="fr-FR" dirty="0"/>
          </a:p>
        </p:txBody>
      </p:sp>
      <p:sp>
        <p:nvSpPr>
          <p:cNvPr id="3" name="Espace réservé du texte 2"/>
          <p:cNvSpPr>
            <a:spLocks noGrp="1"/>
          </p:cNvSpPr>
          <p:nvPr>
            <p:ph type="body" idx="1"/>
          </p:nvPr>
        </p:nvSpPr>
        <p:spPr/>
        <p:txBody>
          <a:bodyPr/>
          <a:lstStyle/>
          <a:p>
            <a:r>
              <a:rPr lang="fr-FR" dirty="0" smtClean="0"/>
              <a:t>La synergie entre la dépression de surface et l’écoulement en altitude</a:t>
            </a:r>
            <a:endParaRPr lang="fr-FR" dirty="0"/>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68</a:t>
            </a:fld>
            <a:endParaRPr lang="fr-CA"/>
          </a:p>
        </p:txBody>
      </p:sp>
    </p:spTree>
    <p:extLst>
      <p:ext uri="{BB962C8B-B14F-4D97-AF65-F5344CB8AC3E}">
        <p14:creationId xmlns:p14="http://schemas.microsoft.com/office/powerpoint/2010/main" val="5026552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612845"/>
            <a:ext cx="8712968" cy="1477328"/>
          </a:xfrm>
          <a:prstGeom prst="rect">
            <a:avLst/>
          </a:prstGeom>
        </p:spPr>
        <p:txBody>
          <a:bodyPr wrap="square">
            <a:spAutoFit/>
          </a:bodyPr>
          <a:lstStyle/>
          <a:p>
            <a:r>
              <a:rPr lang="fr-CA" dirty="0"/>
              <a:t>Examinons en premier l’évolution des dépressions de latitude moyenne dans une carte polaire stéréographique (le pôle nord est au milieu). Les centres de basse pression sont en couleur foncée et les hautes pressions en jaune. L’animation concerne la période du 16 octobre 1996 12Z au 19 octobre 1996 12Z. La séquence se répète avec la superposition des contours de hauteur (bleu) à 500 mb.</a:t>
            </a:r>
          </a:p>
        </p:txBody>
      </p:sp>
      <p:sp>
        <p:nvSpPr>
          <p:cNvPr id="2" name="Rectangle 1"/>
          <p:cNvSpPr/>
          <p:nvPr/>
        </p:nvSpPr>
        <p:spPr>
          <a:xfrm>
            <a:off x="2286000" y="2276872"/>
            <a:ext cx="4572000" cy="923330"/>
          </a:xfrm>
          <a:prstGeom prst="rect">
            <a:avLst/>
          </a:prstGeom>
        </p:spPr>
        <p:txBody>
          <a:bodyPr>
            <a:spAutoFit/>
          </a:bodyPr>
          <a:lstStyle/>
          <a:p>
            <a:r>
              <a:rPr lang="fr-FR" dirty="0" smtClean="0">
                <a:hlinkClick r:id="rId2"/>
              </a:rPr>
              <a:t>http://www.atmos.uwyo.edu/~geerts/atsc2000/lab/synlab/anim_ps_mslp.gif</a:t>
            </a:r>
            <a:endParaRPr lang="fr-FR" dirty="0" smtClean="0"/>
          </a:p>
          <a:p>
            <a:endParaRPr lang="fr-FR" dirty="0"/>
          </a:p>
        </p:txBody>
      </p:sp>
      <p:sp>
        <p:nvSpPr>
          <p:cNvPr id="4" name="Rectangle 3"/>
          <p:cNvSpPr/>
          <p:nvPr/>
        </p:nvSpPr>
        <p:spPr>
          <a:xfrm>
            <a:off x="611560" y="3530039"/>
            <a:ext cx="8136904" cy="1754326"/>
          </a:xfrm>
          <a:prstGeom prst="rect">
            <a:avLst/>
          </a:prstGeom>
        </p:spPr>
        <p:txBody>
          <a:bodyPr wrap="square">
            <a:spAutoFit/>
          </a:bodyPr>
          <a:lstStyle/>
          <a:p>
            <a:pPr marL="285750" lvl="0" indent="-285750">
              <a:buFont typeface="Calibri" panose="020F0502020204030204" pitchFamily="34" charset="0"/>
              <a:buChar char="‒"/>
            </a:pPr>
            <a:r>
              <a:rPr lang="fr-CA" dirty="0" smtClean="0"/>
              <a:t>Combien de dépressions observe-t-on aux latitudes moyennes?</a:t>
            </a:r>
          </a:p>
          <a:p>
            <a:pPr marL="285750" lvl="0" indent="-285750">
              <a:buFont typeface="Calibri" panose="020F0502020204030204" pitchFamily="34" charset="0"/>
              <a:buChar char="‒"/>
            </a:pPr>
            <a:r>
              <a:rPr lang="fr-CA" dirty="0" smtClean="0"/>
              <a:t>Concentrez votre attention sur ce que se passe sur l’Amérique du nord. Est-ce que les dépressions se déplacent? En quelle direction?</a:t>
            </a:r>
          </a:p>
          <a:p>
            <a:pPr marL="285750" lvl="0" indent="-285750">
              <a:buFont typeface="Calibri" panose="020F0502020204030204" pitchFamily="34" charset="0"/>
              <a:buChar char="‒"/>
            </a:pPr>
            <a:r>
              <a:rPr lang="fr-CA" dirty="0" smtClean="0"/>
              <a:t>Est-ce que leur intensité se maintien?</a:t>
            </a:r>
          </a:p>
          <a:p>
            <a:pPr marL="285750" lvl="0" indent="-285750">
              <a:buFont typeface="Calibri" panose="020F0502020204030204" pitchFamily="34" charset="0"/>
              <a:buChar char="‒"/>
            </a:pPr>
            <a:r>
              <a:rPr lang="fr-CA" dirty="0" smtClean="0"/>
              <a:t>Y-a-t-il une corrélation entre les creux aux niveau de 500 </a:t>
            </a:r>
            <a:r>
              <a:rPr lang="fr-CA" dirty="0" err="1" smtClean="0"/>
              <a:t>hPa</a:t>
            </a:r>
            <a:r>
              <a:rPr lang="fr-CA" dirty="0" smtClean="0"/>
              <a:t> et les dépressions à la surface? </a:t>
            </a:r>
            <a:endParaRPr lang="fr-CA" dirty="0"/>
          </a:p>
        </p:txBody>
      </p:sp>
      <p:sp>
        <p:nvSpPr>
          <p:cNvPr id="5" name="Espace réservé du numéro de diapositive 4"/>
          <p:cNvSpPr>
            <a:spLocks noGrp="1"/>
          </p:cNvSpPr>
          <p:nvPr>
            <p:ph type="sldNum" sz="quarter" idx="12"/>
          </p:nvPr>
        </p:nvSpPr>
        <p:spPr/>
        <p:txBody>
          <a:bodyPr/>
          <a:lstStyle/>
          <a:p>
            <a:fld id="{B25CFFA6-9D08-4851-9BDD-E1DB94374450}" type="slidenum">
              <a:rPr lang="fr-CA" smtClean="0"/>
              <a:t>69</a:t>
            </a:fld>
            <a:endParaRPr lang="fr-CA"/>
          </a:p>
        </p:txBody>
      </p:sp>
    </p:spTree>
    <p:extLst>
      <p:ext uri="{BB962C8B-B14F-4D97-AF65-F5344CB8AC3E}">
        <p14:creationId xmlns:p14="http://schemas.microsoft.com/office/powerpoint/2010/main" val="4229136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Température du point e rosée (°F) de l’air à 2 mètres</a:t>
            </a:r>
            <a:endParaRPr lang="fr-CA" dirty="0"/>
          </a:p>
        </p:txBody>
      </p:sp>
      <p:sp>
        <p:nvSpPr>
          <p:cNvPr id="3" name="Rectangle 2"/>
          <p:cNvSpPr/>
          <p:nvPr/>
        </p:nvSpPr>
        <p:spPr>
          <a:xfrm>
            <a:off x="1331640" y="6488668"/>
            <a:ext cx="5743880" cy="369332"/>
          </a:xfrm>
          <a:prstGeom prst="rect">
            <a:avLst/>
          </a:prstGeom>
        </p:spPr>
        <p:txBody>
          <a:bodyPr wrap="none">
            <a:spAutoFit/>
          </a:bodyPr>
          <a:lstStyle/>
          <a:p>
            <a:pPr lvl="0"/>
            <a:r>
              <a:rPr lang="fr-CA" dirty="0" smtClean="0"/>
              <a:t>(à 6 heures d’intervalle, simulée par un modèle numérique)</a:t>
            </a:r>
            <a:endParaRPr lang="fr-CA" dirty="0"/>
          </a:p>
        </p:txBody>
      </p:sp>
      <p:pic>
        <p:nvPicPr>
          <p:cNvPr id="5" name="Picture 2" descr="http://www.atmos.uwyo.edu/~geerts/atsc2000/lab/synlab/anim_dwp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9718" y="1700808"/>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B25CFFA6-9D08-4851-9BDD-E1DB94374450}" type="slidenum">
              <a:rPr lang="fr-CA" smtClean="0"/>
              <a:t>7</a:t>
            </a:fld>
            <a:endParaRPr lang="fr-CA"/>
          </a:p>
        </p:txBody>
      </p:sp>
    </p:spTree>
    <p:extLst>
      <p:ext uri="{BB962C8B-B14F-4D97-AF65-F5344CB8AC3E}">
        <p14:creationId xmlns:p14="http://schemas.microsoft.com/office/powerpoint/2010/main" val="9222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260648"/>
            <a:ext cx="9036496" cy="369332"/>
          </a:xfrm>
          <a:prstGeom prst="rect">
            <a:avLst/>
          </a:prstGeom>
        </p:spPr>
        <p:txBody>
          <a:bodyPr wrap="square">
            <a:spAutoFit/>
          </a:bodyPr>
          <a:lstStyle/>
          <a:p>
            <a:r>
              <a:rPr lang="fr-CA" dirty="0" smtClean="0"/>
              <a:t>Cette partie de la pratique peut être résumé dans le schéma suivant  :</a:t>
            </a:r>
            <a:endParaRPr lang="fr-CA" dirty="0"/>
          </a:p>
        </p:txBody>
      </p:sp>
      <p:pic>
        <p:nvPicPr>
          <p:cNvPr id="4" name="Image 3" descr="http://www.atmos.uwyo.edu/~geerts/atsc2000/lab/synlab/ahrens1.gif"/>
          <p:cNvPicPr/>
          <p:nvPr/>
        </p:nvPicPr>
        <p:blipFill>
          <a:blip r:embed="rId2">
            <a:extLst>
              <a:ext uri="{28A0092B-C50C-407E-A947-70E740481C1C}">
                <a14:useLocalDpi xmlns:a14="http://schemas.microsoft.com/office/drawing/2010/main" val="0"/>
              </a:ext>
            </a:extLst>
          </a:blip>
          <a:srcRect/>
          <a:stretch>
            <a:fillRect/>
          </a:stretch>
        </p:blipFill>
        <p:spPr bwMode="auto">
          <a:xfrm>
            <a:off x="2483768" y="692696"/>
            <a:ext cx="4900012" cy="3240360"/>
          </a:xfrm>
          <a:prstGeom prst="rect">
            <a:avLst/>
          </a:prstGeom>
          <a:noFill/>
          <a:ln>
            <a:noFill/>
          </a:ln>
        </p:spPr>
      </p:pic>
      <p:sp>
        <p:nvSpPr>
          <p:cNvPr id="2" name="Rectangle 1"/>
          <p:cNvSpPr/>
          <p:nvPr/>
        </p:nvSpPr>
        <p:spPr>
          <a:xfrm>
            <a:off x="179512" y="3861048"/>
            <a:ext cx="8784976" cy="923330"/>
          </a:xfrm>
          <a:prstGeom prst="rect">
            <a:avLst/>
          </a:prstGeom>
        </p:spPr>
        <p:txBody>
          <a:bodyPr wrap="square">
            <a:spAutoFit/>
          </a:bodyPr>
          <a:lstStyle/>
          <a:p>
            <a:r>
              <a:rPr lang="fr-FR" dirty="0" smtClean="0"/>
              <a:t>La </a:t>
            </a:r>
            <a:r>
              <a:rPr lang="fr-FR" dirty="0"/>
              <a:t>perturbation frontale montrée dans le schéma ci-dessus est dans une étape appelée </a:t>
            </a:r>
            <a:r>
              <a:rPr lang="fr-FR" dirty="0" smtClean="0"/>
              <a:t>«onde ouverte» ou en développement. </a:t>
            </a:r>
            <a:r>
              <a:rPr lang="fr-FR" dirty="0"/>
              <a:t>Dans cette étape, </a:t>
            </a:r>
            <a:r>
              <a:rPr lang="fr-FR" dirty="0" smtClean="0"/>
              <a:t>la dépression </a:t>
            </a:r>
            <a:r>
              <a:rPr lang="fr-FR" dirty="0"/>
              <a:t>tend à </a:t>
            </a:r>
            <a:r>
              <a:rPr lang="fr-FR" dirty="0" smtClean="0"/>
              <a:t>s’intensifier, </a:t>
            </a:r>
            <a:r>
              <a:rPr lang="fr-FR" dirty="0"/>
              <a:t>et il n'y a pas de front occlus</a:t>
            </a:r>
            <a:r>
              <a:rPr lang="fr-FR" dirty="0" smtClean="0"/>
              <a:t>. Répondez aux questions qui suivent :</a:t>
            </a:r>
            <a:endParaRPr lang="fr-FR" dirty="0"/>
          </a:p>
        </p:txBody>
      </p:sp>
      <p:sp>
        <p:nvSpPr>
          <p:cNvPr id="5" name="Rectangle 4"/>
          <p:cNvSpPr/>
          <p:nvPr/>
        </p:nvSpPr>
        <p:spPr>
          <a:xfrm>
            <a:off x="179512" y="4865092"/>
            <a:ext cx="8784976" cy="1754326"/>
          </a:xfrm>
          <a:prstGeom prst="rect">
            <a:avLst/>
          </a:prstGeom>
        </p:spPr>
        <p:txBody>
          <a:bodyPr wrap="square">
            <a:spAutoFit/>
          </a:bodyPr>
          <a:lstStyle/>
          <a:p>
            <a:pPr lvl="0"/>
            <a:r>
              <a:rPr lang="fr-CA" dirty="0" smtClean="0"/>
              <a:t>Dans un cyclone en développement, le creux en altitude est à ________ du centre de basse pression.  (choisir : </a:t>
            </a:r>
            <a:r>
              <a:rPr lang="fr-CA" i="1" dirty="0" smtClean="0"/>
              <a:t>ouest</a:t>
            </a:r>
            <a:r>
              <a:rPr lang="fr-CA" dirty="0" smtClean="0"/>
              <a:t> ou </a:t>
            </a:r>
            <a:r>
              <a:rPr lang="fr-CA" i="1" dirty="0" smtClean="0"/>
              <a:t>est</a:t>
            </a:r>
            <a:r>
              <a:rPr lang="fr-CA" dirty="0" smtClean="0"/>
              <a:t>).</a:t>
            </a:r>
          </a:p>
          <a:p>
            <a:pPr lvl="0"/>
            <a:r>
              <a:rPr lang="fr-CA" dirty="0" smtClean="0"/>
              <a:t>Des ciels sans nuages et des pressions à la hausse ont lieu ___________ du front froid. (Choisir : </a:t>
            </a:r>
            <a:r>
              <a:rPr lang="fr-CA" i="1" dirty="0" smtClean="0"/>
              <a:t>en avant </a:t>
            </a:r>
            <a:r>
              <a:rPr lang="fr-CA" dirty="0" smtClean="0"/>
              <a:t>ou </a:t>
            </a:r>
            <a:r>
              <a:rPr lang="fr-CA" i="1" dirty="0" smtClean="0"/>
              <a:t>arrière</a:t>
            </a:r>
            <a:r>
              <a:rPr lang="fr-CA" dirty="0" smtClean="0"/>
              <a:t>)</a:t>
            </a:r>
          </a:p>
          <a:p>
            <a:pPr lvl="0"/>
            <a:r>
              <a:rPr lang="fr-CA" dirty="0" smtClean="0"/>
              <a:t>Le creux en altitude est localisé au dessus de l’air ___________  ____________ du front froid. Choisir (</a:t>
            </a:r>
            <a:r>
              <a:rPr lang="fr-CA" i="1" dirty="0" smtClean="0"/>
              <a:t>froid arrière </a:t>
            </a:r>
            <a:r>
              <a:rPr lang="fr-CA" dirty="0" smtClean="0"/>
              <a:t>ou </a:t>
            </a:r>
            <a:r>
              <a:rPr lang="fr-CA" i="1" dirty="0" smtClean="0"/>
              <a:t>chaud en avant</a:t>
            </a:r>
            <a:r>
              <a:rPr lang="fr-CA" dirty="0" smtClean="0"/>
              <a:t>)</a:t>
            </a:r>
            <a:endParaRPr lang="fr-CA" dirty="0"/>
          </a:p>
        </p:txBody>
      </p:sp>
      <p:sp>
        <p:nvSpPr>
          <p:cNvPr id="6" name="Espace réservé du numéro de diapositive 5"/>
          <p:cNvSpPr>
            <a:spLocks noGrp="1"/>
          </p:cNvSpPr>
          <p:nvPr>
            <p:ph type="sldNum" sz="quarter" idx="12"/>
          </p:nvPr>
        </p:nvSpPr>
        <p:spPr/>
        <p:txBody>
          <a:bodyPr/>
          <a:lstStyle/>
          <a:p>
            <a:fld id="{B25CFFA6-9D08-4851-9BDD-E1DB94374450}" type="slidenum">
              <a:rPr lang="fr-CA" smtClean="0"/>
              <a:t>70</a:t>
            </a:fld>
            <a:endParaRPr lang="fr-CA"/>
          </a:p>
        </p:txBody>
      </p:sp>
    </p:spTree>
    <p:extLst>
      <p:ext uri="{BB962C8B-B14F-4D97-AF65-F5344CB8AC3E}">
        <p14:creationId xmlns:p14="http://schemas.microsoft.com/office/powerpoint/2010/main" val="42291363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0688"/>
            <a:ext cx="9144000" cy="646331"/>
          </a:xfrm>
          <a:prstGeom prst="rect">
            <a:avLst/>
          </a:prstGeom>
        </p:spPr>
        <p:txBody>
          <a:bodyPr wrap="square">
            <a:spAutoFit/>
          </a:bodyPr>
          <a:lstStyle/>
          <a:p>
            <a:r>
              <a:rPr lang="fr-FR" dirty="0" smtClean="0">
                <a:effectLst>
                  <a:outerShdw blurRad="38100" dist="38100" dir="2700000" algn="tl">
                    <a:srgbClr val="000000">
                      <a:alpha val="43137"/>
                    </a:srgbClr>
                  </a:outerShdw>
                </a:effectLst>
              </a:rPr>
              <a:t>Maintenant</a:t>
            </a:r>
            <a:r>
              <a:rPr lang="fr-FR" dirty="0">
                <a:effectLst>
                  <a:outerShdw blurRad="38100" dist="38100" dir="2700000" algn="tl">
                    <a:srgbClr val="000000">
                      <a:alpha val="43137"/>
                    </a:srgbClr>
                  </a:outerShdw>
                </a:effectLst>
              </a:rPr>
              <a:t>, regardez </a:t>
            </a:r>
            <a:r>
              <a:rPr lang="fr-FR" dirty="0" smtClean="0">
                <a:effectLst>
                  <a:outerShdw blurRad="38100" dist="38100" dir="2700000" algn="tl">
                    <a:srgbClr val="000000">
                      <a:alpha val="43137"/>
                    </a:srgbClr>
                  </a:outerShdw>
                </a:effectLst>
              </a:rPr>
              <a:t>l’animation (9 cartes) qui suit . </a:t>
            </a:r>
            <a:r>
              <a:rPr lang="fr-FR" dirty="0">
                <a:effectLst>
                  <a:outerShdw blurRad="38100" dist="38100" dir="2700000" algn="tl">
                    <a:srgbClr val="000000">
                      <a:alpha val="43137"/>
                    </a:srgbClr>
                  </a:outerShdw>
                </a:effectLst>
              </a:rPr>
              <a:t>L'intervalle de temps </a:t>
            </a:r>
            <a:r>
              <a:rPr lang="fr-FR" dirty="0" smtClean="0">
                <a:effectLst>
                  <a:outerShdw blurRad="38100" dist="38100" dir="2700000" algn="tl">
                    <a:srgbClr val="000000">
                      <a:alpha val="43137"/>
                    </a:srgbClr>
                  </a:outerShdw>
                </a:effectLst>
              </a:rPr>
              <a:t>entre chacune des cartes est </a:t>
            </a:r>
            <a:r>
              <a:rPr lang="fr-FR" dirty="0">
                <a:effectLst>
                  <a:outerShdw blurRad="38100" dist="38100" dir="2700000" algn="tl">
                    <a:srgbClr val="000000">
                      <a:alpha val="43137"/>
                    </a:srgbClr>
                  </a:outerShdw>
                </a:effectLst>
              </a:rPr>
              <a:t>de 6 heures.</a:t>
            </a:r>
          </a:p>
        </p:txBody>
      </p:sp>
      <p:sp>
        <p:nvSpPr>
          <p:cNvPr id="4" name="Rectangle 3"/>
          <p:cNvSpPr/>
          <p:nvPr/>
        </p:nvSpPr>
        <p:spPr>
          <a:xfrm>
            <a:off x="467544" y="2543993"/>
            <a:ext cx="8496944" cy="3693319"/>
          </a:xfrm>
          <a:prstGeom prst="rect">
            <a:avLst/>
          </a:prstGeom>
        </p:spPr>
        <p:txBody>
          <a:bodyPr wrap="square">
            <a:spAutoFit/>
          </a:bodyPr>
          <a:lstStyle/>
          <a:p>
            <a:r>
              <a:rPr lang="fr-CA" dirty="0" smtClean="0">
                <a:effectLst>
                  <a:outerShdw blurRad="38100" dist="38100" dir="2700000" algn="tl">
                    <a:srgbClr val="000000">
                      <a:alpha val="43137"/>
                    </a:srgbClr>
                  </a:outerShdw>
                </a:effectLst>
              </a:rPr>
              <a:t>Notez comment :</a:t>
            </a:r>
          </a:p>
          <a:p>
            <a:pPr marL="342900" indent="-342900">
              <a:buFont typeface="+mj-lt"/>
              <a:buAutoNum type="arabicPeriod"/>
            </a:pPr>
            <a:r>
              <a:rPr lang="fr-CA" dirty="0">
                <a:effectLst>
                  <a:outerShdw blurRad="38100" dist="38100" dir="2700000" algn="tl">
                    <a:srgbClr val="000000">
                      <a:alpha val="43137"/>
                    </a:srgbClr>
                  </a:outerShdw>
                </a:effectLst>
              </a:rPr>
              <a:t>l</a:t>
            </a:r>
            <a:r>
              <a:rPr lang="fr-CA" dirty="0" smtClean="0">
                <a:effectLst>
                  <a:outerShdw blurRad="38100" dist="38100" dir="2700000" algn="tl">
                    <a:srgbClr val="000000">
                      <a:alpha val="43137"/>
                    </a:srgbClr>
                  </a:outerShdw>
                </a:effectLst>
              </a:rPr>
              <a:t>e creux </a:t>
            </a:r>
            <a:r>
              <a:rPr lang="fr-CA" dirty="0">
                <a:effectLst>
                  <a:outerShdw blurRad="38100" dist="38100" dir="2700000" algn="tl">
                    <a:srgbClr val="000000">
                      <a:alpha val="43137"/>
                    </a:srgbClr>
                  </a:outerShdw>
                </a:effectLst>
              </a:rPr>
              <a:t>de 500 mb se déplace d'ouest en est, </a:t>
            </a:r>
            <a:endParaRPr lang="fr-CA" dirty="0" smtClean="0">
              <a:effectLst>
                <a:outerShdw blurRad="38100" dist="38100" dir="2700000" algn="tl">
                  <a:srgbClr val="000000">
                    <a:alpha val="43137"/>
                  </a:srgbClr>
                </a:outerShdw>
              </a:effectLst>
            </a:endParaRPr>
          </a:p>
          <a:p>
            <a:pPr marL="342900" indent="-342900">
              <a:buFont typeface="+mj-lt"/>
              <a:buAutoNum type="arabicPeriod"/>
            </a:pPr>
            <a:r>
              <a:rPr lang="fr-CA" dirty="0">
                <a:effectLst>
                  <a:outerShdw blurRad="38100" dist="38100" dir="2700000" algn="tl">
                    <a:srgbClr val="000000">
                      <a:alpha val="43137"/>
                    </a:srgbClr>
                  </a:outerShdw>
                </a:effectLst>
              </a:rPr>
              <a:t>i</a:t>
            </a:r>
            <a:r>
              <a:rPr lang="fr-CA" dirty="0" smtClean="0">
                <a:effectLst>
                  <a:outerShdw blurRad="38100" dist="38100" dir="2700000" algn="tl">
                    <a:srgbClr val="000000">
                      <a:alpha val="43137"/>
                    </a:srgbClr>
                  </a:outerShdw>
                </a:effectLst>
              </a:rPr>
              <a:t>l </a:t>
            </a:r>
            <a:r>
              <a:rPr lang="fr-CA" dirty="0">
                <a:effectLst>
                  <a:outerShdw blurRad="38100" dist="38100" dir="2700000" algn="tl">
                    <a:srgbClr val="000000">
                      <a:alpha val="43137"/>
                    </a:srgbClr>
                  </a:outerShdw>
                </a:effectLst>
              </a:rPr>
              <a:t>s'amplifie </a:t>
            </a:r>
            <a:endParaRPr lang="fr-CA" dirty="0" smtClean="0">
              <a:effectLst>
                <a:outerShdw blurRad="38100" dist="38100" dir="2700000" algn="tl">
                  <a:srgbClr val="000000">
                    <a:alpha val="43137"/>
                  </a:srgbClr>
                </a:outerShdw>
              </a:effectLst>
            </a:endParaRPr>
          </a:p>
          <a:p>
            <a:pPr marL="342900" indent="-342900">
              <a:buFont typeface="+mj-lt"/>
              <a:buAutoNum type="arabicPeriod"/>
            </a:pPr>
            <a:r>
              <a:rPr lang="fr-CA" dirty="0" smtClean="0">
                <a:effectLst>
                  <a:outerShdw blurRad="38100" dist="38100" dir="2700000" algn="tl">
                    <a:srgbClr val="000000">
                      <a:alpha val="43137"/>
                    </a:srgbClr>
                  </a:outerShdw>
                </a:effectLst>
              </a:rPr>
              <a:t>et il </a:t>
            </a:r>
            <a:r>
              <a:rPr lang="fr-CA" dirty="0">
                <a:effectLst>
                  <a:outerShdw blurRad="38100" dist="38100" dir="2700000" algn="tl">
                    <a:srgbClr val="000000">
                      <a:alpha val="43137"/>
                    </a:srgbClr>
                  </a:outerShdw>
                </a:effectLst>
              </a:rPr>
              <a:t>développe un </a:t>
            </a:r>
            <a:r>
              <a:rPr lang="fr-CA" dirty="0" smtClean="0">
                <a:effectLst>
                  <a:outerShdw blurRad="38100" dist="38100" dir="2700000" algn="tl">
                    <a:srgbClr val="000000">
                      <a:alpha val="43137"/>
                    </a:srgbClr>
                  </a:outerShdw>
                </a:effectLst>
              </a:rPr>
              <a:t>«</a:t>
            </a:r>
            <a:r>
              <a:rPr lang="fr-CA" dirty="0" err="1" smtClean="0">
                <a:effectLst>
                  <a:outerShdw blurRad="38100" dist="38100" dir="2700000" algn="tl">
                    <a:srgbClr val="000000">
                      <a:alpha val="43137"/>
                    </a:srgbClr>
                  </a:outerShdw>
                </a:effectLst>
              </a:rPr>
              <a:t>cut</a:t>
            </a:r>
            <a:r>
              <a:rPr lang="fr-CA" dirty="0" smtClean="0">
                <a:effectLst>
                  <a:outerShdw blurRad="38100" dist="38100" dir="2700000" algn="tl">
                    <a:srgbClr val="000000">
                      <a:alpha val="43137"/>
                    </a:srgbClr>
                  </a:outerShdw>
                </a:effectLst>
              </a:rPr>
              <a:t>-off </a:t>
            </a:r>
            <a:r>
              <a:rPr lang="fr-CA" dirty="0" err="1" smtClean="0">
                <a:effectLst>
                  <a:outerShdw blurRad="38100" dist="38100" dir="2700000" algn="tl">
                    <a:srgbClr val="000000">
                      <a:alpha val="43137"/>
                    </a:srgbClr>
                  </a:outerShdw>
                </a:effectLst>
              </a:rPr>
              <a:t>low</a:t>
            </a:r>
            <a:r>
              <a:rPr lang="fr-CA" dirty="0" smtClean="0">
                <a:effectLst>
                  <a:outerShdw blurRad="38100" dist="38100" dir="2700000" algn="tl">
                    <a:srgbClr val="000000">
                      <a:alpha val="43137"/>
                    </a:srgbClr>
                  </a:outerShdw>
                </a:effectLst>
              </a:rPr>
              <a:t>» </a:t>
            </a:r>
            <a:r>
              <a:rPr lang="fr-CA" dirty="0">
                <a:effectLst>
                  <a:outerShdw blurRad="38100" dist="38100" dir="2700000" algn="tl">
                    <a:srgbClr val="000000">
                      <a:alpha val="43137"/>
                    </a:srgbClr>
                  </a:outerShdw>
                </a:effectLst>
              </a:rPr>
              <a:t>(c'est </a:t>
            </a:r>
            <a:r>
              <a:rPr lang="fr-CA" dirty="0" smtClean="0">
                <a:effectLst>
                  <a:outerShdw blurRad="38100" dist="38100" dir="2700000" algn="tl">
                    <a:srgbClr val="000000">
                      <a:alpha val="43137"/>
                    </a:srgbClr>
                  </a:outerShdw>
                </a:effectLst>
              </a:rPr>
              <a:t>une dépression fermée en altitude).</a:t>
            </a:r>
            <a:br>
              <a:rPr lang="fr-CA" dirty="0" smtClean="0">
                <a:effectLst>
                  <a:outerShdw blurRad="38100" dist="38100" dir="2700000" algn="tl">
                    <a:srgbClr val="000000">
                      <a:alpha val="43137"/>
                    </a:srgbClr>
                  </a:outerShdw>
                </a:effectLst>
              </a:rPr>
            </a:br>
            <a:endParaRPr lang="fr-CA" dirty="0" smtClean="0">
              <a:effectLst>
                <a:outerShdw blurRad="38100" dist="38100" dir="2700000" algn="tl">
                  <a:srgbClr val="000000">
                    <a:alpha val="43137"/>
                  </a:srgbClr>
                </a:outerShdw>
              </a:effectLst>
            </a:endParaRPr>
          </a:p>
          <a:p>
            <a:r>
              <a:rPr lang="fr-CA" dirty="0" smtClean="0">
                <a:effectLst>
                  <a:outerShdw blurRad="38100" dist="38100" dir="2700000" algn="tl">
                    <a:srgbClr val="000000">
                      <a:alpha val="43137"/>
                    </a:srgbClr>
                  </a:outerShdw>
                </a:effectLst>
              </a:rPr>
              <a:t>Remarquez </a:t>
            </a:r>
            <a:r>
              <a:rPr lang="fr-CA" dirty="0">
                <a:effectLst>
                  <a:outerShdw blurRad="38100" dist="38100" dir="2700000" algn="tl">
                    <a:srgbClr val="000000">
                      <a:alpha val="43137"/>
                    </a:srgbClr>
                  </a:outerShdw>
                </a:effectLst>
              </a:rPr>
              <a:t>comment, à la surface, </a:t>
            </a:r>
            <a:endParaRPr lang="fr-CA" dirty="0" smtClean="0">
              <a:effectLst>
                <a:outerShdw blurRad="38100" dist="38100" dir="2700000" algn="tl">
                  <a:srgbClr val="000000">
                    <a:alpha val="43137"/>
                  </a:srgbClr>
                </a:outerShdw>
              </a:effectLst>
            </a:endParaRPr>
          </a:p>
          <a:p>
            <a:pPr marL="342900" indent="-342900">
              <a:buFont typeface="+mj-lt"/>
              <a:buAutoNum type="arabicPeriod"/>
            </a:pPr>
            <a:r>
              <a:rPr lang="fr-CA" dirty="0">
                <a:effectLst>
                  <a:outerShdw blurRad="38100" dist="38100" dir="2700000" algn="tl">
                    <a:srgbClr val="000000">
                      <a:alpha val="43137"/>
                    </a:srgbClr>
                  </a:outerShdw>
                </a:effectLst>
              </a:rPr>
              <a:t>l</a:t>
            </a:r>
            <a:r>
              <a:rPr lang="fr-CA" dirty="0" smtClean="0">
                <a:effectLst>
                  <a:outerShdw blurRad="38100" dist="38100" dir="2700000" algn="tl">
                    <a:srgbClr val="000000">
                      <a:alpha val="43137"/>
                    </a:srgbClr>
                  </a:outerShdw>
                </a:effectLst>
              </a:rPr>
              <a:t>a basse pression </a:t>
            </a:r>
            <a:r>
              <a:rPr lang="fr-CA" dirty="0">
                <a:effectLst>
                  <a:outerShdw blurRad="38100" dist="38100" dir="2700000" algn="tl">
                    <a:srgbClr val="000000">
                      <a:alpha val="43137"/>
                    </a:srgbClr>
                  </a:outerShdw>
                </a:effectLst>
              </a:rPr>
              <a:t>se développe, en termes de pression minimale au niveau de la mer et </a:t>
            </a:r>
            <a:r>
              <a:rPr lang="fr-CA" dirty="0" smtClean="0">
                <a:effectLst>
                  <a:outerShdw blurRad="38100" dist="38100" dir="2700000" algn="tl">
                    <a:srgbClr val="000000">
                      <a:alpha val="43137"/>
                    </a:srgbClr>
                  </a:outerShdw>
                </a:effectLst>
              </a:rPr>
              <a:t>du nombre </a:t>
            </a:r>
            <a:r>
              <a:rPr lang="fr-CA" dirty="0">
                <a:effectLst>
                  <a:outerShdw blurRad="38100" dist="38100" dir="2700000" algn="tl">
                    <a:srgbClr val="000000">
                      <a:alpha val="43137"/>
                    </a:srgbClr>
                  </a:outerShdw>
                </a:effectLst>
              </a:rPr>
              <a:t>de contours fermés. </a:t>
            </a:r>
            <a:endParaRPr lang="fr-CA" dirty="0" smtClean="0">
              <a:effectLst>
                <a:outerShdw blurRad="38100" dist="38100" dir="2700000" algn="tl">
                  <a:srgbClr val="000000">
                    <a:alpha val="43137"/>
                  </a:srgbClr>
                </a:outerShdw>
              </a:effectLst>
            </a:endParaRPr>
          </a:p>
          <a:p>
            <a:pPr marL="342900" indent="-342900">
              <a:buFont typeface="+mj-lt"/>
              <a:buAutoNum type="arabicPeriod"/>
            </a:pPr>
            <a:r>
              <a:rPr lang="fr-CA" dirty="0" smtClean="0">
                <a:effectLst>
                  <a:outerShdw blurRad="38100" dist="38100" dir="2700000" algn="tl">
                    <a:srgbClr val="000000">
                      <a:alpha val="43137"/>
                    </a:srgbClr>
                  </a:outerShdw>
                </a:effectLst>
              </a:rPr>
              <a:t>les masses d’air chaude </a:t>
            </a:r>
            <a:r>
              <a:rPr lang="fr-CA" dirty="0">
                <a:effectLst>
                  <a:outerShdw blurRad="38100" dist="38100" dir="2700000" algn="tl">
                    <a:srgbClr val="000000">
                      <a:alpha val="43137"/>
                    </a:srgbClr>
                  </a:outerShdw>
                </a:effectLst>
              </a:rPr>
              <a:t>et </a:t>
            </a:r>
            <a:r>
              <a:rPr lang="fr-CA" dirty="0" smtClean="0">
                <a:effectLst>
                  <a:outerShdw blurRad="38100" dist="38100" dir="2700000" algn="tl">
                    <a:srgbClr val="000000">
                      <a:alpha val="43137"/>
                    </a:srgbClr>
                  </a:outerShdw>
                </a:effectLst>
              </a:rPr>
              <a:t>froide </a:t>
            </a:r>
            <a:r>
              <a:rPr lang="fr-CA" dirty="0">
                <a:effectLst>
                  <a:outerShdw blurRad="38100" dist="38100" dir="2700000" algn="tl">
                    <a:srgbClr val="000000">
                      <a:alpha val="43137"/>
                    </a:srgbClr>
                  </a:outerShdw>
                </a:effectLst>
              </a:rPr>
              <a:t>se rencontrent près du front froid, </a:t>
            </a:r>
          </a:p>
          <a:p>
            <a:pPr marL="342900" indent="-342900">
              <a:buFont typeface="+mj-lt"/>
              <a:buAutoNum type="arabicPeriod"/>
            </a:pPr>
            <a:r>
              <a:rPr lang="fr-CA" dirty="0" smtClean="0">
                <a:effectLst>
                  <a:outerShdw blurRad="38100" dist="38100" dir="2700000" algn="tl">
                    <a:srgbClr val="000000">
                      <a:alpha val="43137"/>
                    </a:srgbClr>
                  </a:outerShdw>
                </a:effectLst>
              </a:rPr>
              <a:t>l'air </a:t>
            </a:r>
            <a:r>
              <a:rPr lang="fr-CA" dirty="0">
                <a:effectLst>
                  <a:outerShdw blurRad="38100" dist="38100" dir="2700000" algn="tl">
                    <a:srgbClr val="000000">
                      <a:alpha val="43137"/>
                    </a:srgbClr>
                  </a:outerShdw>
                </a:effectLst>
              </a:rPr>
              <a:t>chaud </a:t>
            </a:r>
            <a:r>
              <a:rPr lang="fr-CA" dirty="0" smtClean="0">
                <a:effectLst>
                  <a:outerShdw blurRad="38100" dist="38100" dir="2700000" algn="tl">
                    <a:srgbClr val="000000">
                      <a:alpha val="43137"/>
                    </a:srgbClr>
                  </a:outerShdw>
                </a:effectLst>
              </a:rPr>
              <a:t>se déplace </a:t>
            </a:r>
            <a:r>
              <a:rPr lang="fr-CA" dirty="0">
                <a:effectLst>
                  <a:outerShdw blurRad="38100" dist="38100" dir="2700000" algn="tl">
                    <a:srgbClr val="000000">
                      <a:alpha val="43137"/>
                    </a:srgbClr>
                  </a:outerShdw>
                </a:effectLst>
              </a:rPr>
              <a:t>vers le nord avant le front froid </a:t>
            </a:r>
            <a:endParaRPr lang="fr-CA" dirty="0" smtClean="0">
              <a:effectLst>
                <a:outerShdw blurRad="38100" dist="38100" dir="2700000" algn="tl">
                  <a:srgbClr val="000000">
                    <a:alpha val="43137"/>
                  </a:srgbClr>
                </a:outerShdw>
              </a:effectLst>
            </a:endParaRPr>
          </a:p>
          <a:p>
            <a:pPr marL="342900" indent="-342900">
              <a:buFont typeface="+mj-lt"/>
              <a:buAutoNum type="arabicPeriod"/>
            </a:pPr>
            <a:r>
              <a:rPr lang="fr-CA" dirty="0" smtClean="0">
                <a:effectLst>
                  <a:outerShdw blurRad="38100" dist="38100" dir="2700000" algn="tl">
                    <a:srgbClr val="000000">
                      <a:alpha val="43137"/>
                    </a:srgbClr>
                  </a:outerShdw>
                </a:effectLst>
              </a:rPr>
              <a:t>et </a:t>
            </a:r>
            <a:r>
              <a:rPr lang="fr-CA" dirty="0">
                <a:effectLst>
                  <a:outerShdw blurRad="38100" dist="38100" dir="2700000" algn="tl">
                    <a:srgbClr val="000000">
                      <a:alpha val="43137"/>
                    </a:srgbClr>
                  </a:outerShdw>
                </a:effectLst>
              </a:rPr>
              <a:t>l'air froid </a:t>
            </a:r>
            <a:r>
              <a:rPr lang="fr-CA" dirty="0" smtClean="0">
                <a:effectLst>
                  <a:outerShdw blurRad="38100" dist="38100" dir="2700000" algn="tl">
                    <a:srgbClr val="000000">
                      <a:alpha val="43137"/>
                    </a:srgbClr>
                  </a:outerShdw>
                </a:effectLst>
              </a:rPr>
              <a:t>avance </a:t>
            </a:r>
            <a:r>
              <a:rPr lang="fr-CA" dirty="0">
                <a:effectLst>
                  <a:outerShdw blurRad="38100" dist="38100" dir="2700000" algn="tl">
                    <a:srgbClr val="000000">
                      <a:alpha val="43137"/>
                    </a:srgbClr>
                  </a:outerShdw>
                </a:effectLst>
              </a:rPr>
              <a:t>vers le sud derrière le front froid. </a:t>
            </a:r>
            <a:endParaRPr lang="fr-CA" dirty="0" smtClean="0">
              <a:effectLst>
                <a:outerShdw blurRad="38100" dist="38100" dir="2700000" algn="tl">
                  <a:srgbClr val="000000">
                    <a:alpha val="43137"/>
                  </a:srgbClr>
                </a:outerShdw>
              </a:effectLst>
            </a:endParaRPr>
          </a:p>
          <a:p>
            <a:pPr marL="342900" indent="-342900">
              <a:buFont typeface="+mj-lt"/>
              <a:buAutoNum type="arabicPeriod"/>
            </a:pPr>
            <a:r>
              <a:rPr lang="fr-CA" dirty="0" smtClean="0">
                <a:effectLst>
                  <a:outerShdw blurRad="38100" dist="38100" dir="2700000" algn="tl">
                    <a:srgbClr val="000000">
                      <a:alpha val="43137"/>
                    </a:srgbClr>
                  </a:outerShdw>
                </a:effectLst>
              </a:rPr>
              <a:t>Vers </a:t>
            </a:r>
            <a:r>
              <a:rPr lang="fr-CA" dirty="0">
                <a:effectLst>
                  <a:outerShdw blurRad="38100" dist="38100" dir="2700000" algn="tl">
                    <a:srgbClr val="000000">
                      <a:alpha val="43137"/>
                    </a:srgbClr>
                  </a:outerShdw>
                </a:effectLst>
              </a:rPr>
              <a:t>la fin de la séquence, </a:t>
            </a:r>
            <a:r>
              <a:rPr lang="fr-CA" dirty="0" smtClean="0">
                <a:effectLst>
                  <a:outerShdw blurRad="38100" dist="38100" dir="2700000" algn="tl">
                    <a:srgbClr val="000000">
                      <a:alpha val="43137"/>
                    </a:srgbClr>
                  </a:outerShdw>
                </a:effectLst>
              </a:rPr>
              <a:t>le centre de la dépression reste dans l'air froid déconnecté </a:t>
            </a:r>
            <a:r>
              <a:rPr lang="fr-CA" dirty="0">
                <a:effectLst>
                  <a:outerShdw blurRad="38100" dist="38100" dir="2700000" algn="tl">
                    <a:srgbClr val="000000">
                      <a:alpha val="43137"/>
                    </a:srgbClr>
                  </a:outerShdw>
                </a:effectLst>
              </a:rPr>
              <a:t>du secteur chaud, presque juste en dessous du </a:t>
            </a:r>
            <a:r>
              <a:rPr lang="fr-CA" dirty="0" smtClean="0">
                <a:effectLst>
                  <a:outerShdw blurRad="38100" dist="38100" dir="2700000" algn="tl">
                    <a:srgbClr val="000000">
                      <a:alpha val="43137"/>
                    </a:srgbClr>
                  </a:outerShdw>
                </a:effectLst>
              </a:rPr>
              <a:t>creux (</a:t>
            </a:r>
            <a:r>
              <a:rPr lang="fr-CA" dirty="0" err="1" smtClean="0">
                <a:effectLst>
                  <a:outerShdw blurRad="38100" dist="38100" dir="2700000" algn="tl">
                    <a:srgbClr val="000000">
                      <a:alpha val="43137"/>
                    </a:srgbClr>
                  </a:outerShdw>
                </a:effectLst>
              </a:rPr>
              <a:t>cut</a:t>
            </a:r>
            <a:r>
              <a:rPr lang="fr-CA" dirty="0" smtClean="0">
                <a:effectLst>
                  <a:outerShdw blurRad="38100" dist="38100" dir="2700000" algn="tl">
                    <a:srgbClr val="000000">
                      <a:alpha val="43137"/>
                    </a:srgbClr>
                  </a:outerShdw>
                </a:effectLst>
              </a:rPr>
              <a:t>-off </a:t>
            </a:r>
            <a:r>
              <a:rPr lang="fr-CA" dirty="0" err="1" smtClean="0">
                <a:effectLst>
                  <a:outerShdw blurRad="38100" dist="38100" dir="2700000" algn="tl">
                    <a:srgbClr val="000000">
                      <a:alpha val="43137"/>
                    </a:srgbClr>
                  </a:outerShdw>
                </a:effectLst>
              </a:rPr>
              <a:t>low</a:t>
            </a:r>
            <a:r>
              <a:rPr lang="fr-CA" dirty="0" smtClean="0">
                <a:effectLst>
                  <a:outerShdw blurRad="38100" dist="38100" dir="2700000" algn="tl">
                    <a:srgbClr val="000000">
                      <a:alpha val="43137"/>
                    </a:srgbClr>
                  </a:outerShdw>
                </a:effectLst>
              </a:rPr>
              <a:t>) en altitude.</a:t>
            </a:r>
            <a:endParaRPr lang="fr-CA" dirty="0">
              <a:effectLst>
                <a:outerShdw blurRad="38100" dist="38100" dir="2700000" algn="tl">
                  <a:srgbClr val="000000">
                    <a:alpha val="43137"/>
                  </a:srgbClr>
                </a:outerShdw>
              </a:effectLst>
            </a:endParaRPr>
          </a:p>
        </p:txBody>
      </p:sp>
      <p:sp>
        <p:nvSpPr>
          <p:cNvPr id="6" name="Rectangle 5"/>
          <p:cNvSpPr/>
          <p:nvPr/>
        </p:nvSpPr>
        <p:spPr>
          <a:xfrm>
            <a:off x="35496" y="1342509"/>
            <a:ext cx="8712968" cy="923330"/>
          </a:xfrm>
          <a:prstGeom prst="rect">
            <a:avLst/>
          </a:prstGeom>
        </p:spPr>
        <p:txBody>
          <a:bodyPr wrap="square">
            <a:spAutoFit/>
          </a:bodyPr>
          <a:lstStyle/>
          <a:p>
            <a:r>
              <a:rPr lang="fr-FR" b="1" dirty="0" smtClean="0">
                <a:solidFill>
                  <a:srgbClr val="FF0000"/>
                </a:solidFill>
                <a:effectLst>
                  <a:outerShdw blurRad="38100" dist="38100" dir="2700000" algn="tl">
                    <a:srgbClr val="000000">
                      <a:alpha val="43137"/>
                    </a:srgbClr>
                  </a:outerShdw>
                </a:effectLst>
              </a:rPr>
              <a:t>Les cartes montrent les contours de hauteur à 500 mb (lignes vert épaisses), les contours de pression de niveau de la mer (lignes minces en bleu) et la température à 850 mb (couleurs)</a:t>
            </a:r>
            <a:endParaRPr lang="fr-FR" b="1" dirty="0">
              <a:solidFill>
                <a:srgbClr val="FF0000"/>
              </a:solidFill>
              <a:effectLst>
                <a:outerShdw blurRad="38100" dist="38100" dir="2700000" algn="tl">
                  <a:srgbClr val="000000">
                    <a:alpha val="43137"/>
                  </a:srgbClr>
                </a:outerShdw>
              </a:effectLst>
            </a:endParaRPr>
          </a:p>
        </p:txBody>
      </p:sp>
      <p:sp>
        <p:nvSpPr>
          <p:cNvPr id="5" name="Espace réservé du numéro de diapositive 4"/>
          <p:cNvSpPr>
            <a:spLocks noGrp="1"/>
          </p:cNvSpPr>
          <p:nvPr>
            <p:ph type="sldNum" sz="quarter" idx="12"/>
          </p:nvPr>
        </p:nvSpPr>
        <p:spPr/>
        <p:txBody>
          <a:bodyPr/>
          <a:lstStyle/>
          <a:p>
            <a:fld id="{B25CFFA6-9D08-4851-9BDD-E1DB94374450}" type="slidenum">
              <a:rPr lang="fr-CA" smtClean="0"/>
              <a:t>71</a:t>
            </a:fld>
            <a:endParaRPr lang="fr-CA"/>
          </a:p>
        </p:txBody>
      </p:sp>
    </p:spTree>
    <p:extLst>
      <p:ext uri="{BB962C8B-B14F-4D97-AF65-F5344CB8AC3E}">
        <p14:creationId xmlns:p14="http://schemas.microsoft.com/office/powerpoint/2010/main" val="2149070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6130170"/>
            <a:ext cx="8856984" cy="646331"/>
          </a:xfrm>
          <a:prstGeom prst="rect">
            <a:avLst/>
          </a:prstGeom>
        </p:spPr>
        <p:txBody>
          <a:bodyPr wrap="square">
            <a:spAutoFit/>
          </a:bodyPr>
          <a:lstStyle/>
          <a:p>
            <a:r>
              <a:rPr lang="fr-CA" dirty="0" smtClean="0"/>
              <a:t>Comparons la séquence avec le développement idéal d’un cyclone typique des latitudes moyennes :</a:t>
            </a:r>
            <a:endParaRPr lang="fr-CA" dirty="0"/>
          </a:p>
        </p:txBody>
      </p:sp>
      <p:pic>
        <p:nvPicPr>
          <p:cNvPr id="47106" name="Picture 2" descr="http://www.atmos.uwyo.edu/~geerts/atsc2000/lab/synlab/anim_sfc_u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4708" y="764704"/>
            <a:ext cx="7601708" cy="51845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1520" y="44624"/>
            <a:ext cx="8712968" cy="646331"/>
          </a:xfrm>
          <a:prstGeom prst="rect">
            <a:avLst/>
          </a:prstGeom>
        </p:spPr>
        <p:txBody>
          <a:bodyPr wrap="square">
            <a:spAutoFit/>
          </a:bodyPr>
          <a:lstStyle/>
          <a:p>
            <a:r>
              <a:rPr lang="fr-FR" dirty="0" smtClean="0"/>
              <a:t>Les cartes montrent </a:t>
            </a:r>
            <a:r>
              <a:rPr lang="fr-FR" dirty="0"/>
              <a:t>les contours </a:t>
            </a:r>
            <a:r>
              <a:rPr lang="fr-FR" dirty="0" smtClean="0"/>
              <a:t>de hauteur à 500 </a:t>
            </a:r>
            <a:r>
              <a:rPr lang="fr-FR" dirty="0"/>
              <a:t>mb </a:t>
            </a:r>
            <a:r>
              <a:rPr lang="fr-FR" dirty="0" smtClean="0"/>
              <a:t>(lignes </a:t>
            </a:r>
            <a:r>
              <a:rPr lang="fr-FR" dirty="0"/>
              <a:t>vert </a:t>
            </a:r>
            <a:r>
              <a:rPr lang="fr-FR" dirty="0" smtClean="0"/>
              <a:t>épaisses), </a:t>
            </a:r>
            <a:r>
              <a:rPr lang="fr-FR" dirty="0"/>
              <a:t>les contours de pression de niveau de la mer (lignes minces en bleu) et la température à</a:t>
            </a:r>
            <a:r>
              <a:rPr lang="fr-FR" dirty="0" smtClean="0"/>
              <a:t> </a:t>
            </a:r>
            <a:r>
              <a:rPr lang="fr-FR" dirty="0"/>
              <a:t>850 mb (couleurs)</a:t>
            </a:r>
          </a:p>
        </p:txBody>
      </p:sp>
      <p:sp>
        <p:nvSpPr>
          <p:cNvPr id="3" name="Espace réservé du numéro de diapositive 2"/>
          <p:cNvSpPr>
            <a:spLocks noGrp="1"/>
          </p:cNvSpPr>
          <p:nvPr>
            <p:ph type="sldNum" sz="quarter" idx="12"/>
          </p:nvPr>
        </p:nvSpPr>
        <p:spPr/>
        <p:txBody>
          <a:bodyPr/>
          <a:lstStyle/>
          <a:p>
            <a:fld id="{B25CFFA6-9D08-4851-9BDD-E1DB94374450}" type="slidenum">
              <a:rPr lang="fr-CA" smtClean="0"/>
              <a:t>72</a:t>
            </a:fld>
            <a:endParaRPr lang="fr-CA"/>
          </a:p>
        </p:txBody>
      </p:sp>
    </p:spTree>
    <p:extLst>
      <p:ext uri="{BB962C8B-B14F-4D97-AF65-F5344CB8AC3E}">
        <p14:creationId xmlns:p14="http://schemas.microsoft.com/office/powerpoint/2010/main" val="7618303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60648"/>
            <a:ext cx="8856984" cy="646331"/>
          </a:xfrm>
          <a:prstGeom prst="rect">
            <a:avLst/>
          </a:prstGeom>
        </p:spPr>
        <p:txBody>
          <a:bodyPr wrap="square">
            <a:spAutoFit/>
          </a:bodyPr>
          <a:lstStyle/>
          <a:p>
            <a:r>
              <a:rPr lang="fr-CA" dirty="0" smtClean="0"/>
              <a:t>Comparons la séquence avec le développement idéal d’un cyclone typique des latitudes moyennes :</a:t>
            </a:r>
            <a:endParaRPr lang="fr-CA" dirty="0"/>
          </a:p>
        </p:txBody>
      </p:sp>
      <p:pic>
        <p:nvPicPr>
          <p:cNvPr id="47108" name="Picture 4" descr="http://www.atmos.uwyo.edu/~geerts/atsc2000/lab/synlab/holton.jpg"/>
          <p:cNvPicPr>
            <a:picLocks noChangeAspect="1" noChangeArrowheads="1"/>
          </p:cNvPicPr>
          <p:nvPr/>
        </p:nvPicPr>
        <p:blipFill rotWithShape="1">
          <a:blip r:embed="rId2">
            <a:extLst>
              <a:ext uri="{28A0092B-C50C-407E-A947-70E740481C1C}">
                <a14:useLocalDpi xmlns:a14="http://schemas.microsoft.com/office/drawing/2010/main" val="0"/>
              </a:ext>
            </a:extLst>
          </a:blip>
          <a:srcRect b="38146"/>
          <a:stretch/>
        </p:blipFill>
        <p:spPr bwMode="auto">
          <a:xfrm>
            <a:off x="539552" y="1700808"/>
            <a:ext cx="8075767" cy="403244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971327" y="2977788"/>
            <a:ext cx="1152128" cy="523220"/>
          </a:xfrm>
          <a:prstGeom prst="rect">
            <a:avLst/>
          </a:prstGeom>
          <a:noFill/>
        </p:spPr>
        <p:txBody>
          <a:bodyPr wrap="square" rtlCol="0">
            <a:spAutoFit/>
          </a:bodyPr>
          <a:lstStyle/>
          <a:p>
            <a:r>
              <a:rPr lang="fr-FR" sz="1400" dirty="0" smtClean="0">
                <a:solidFill>
                  <a:srgbClr val="FF0000"/>
                </a:solidFill>
                <a:effectLst>
                  <a:outerShdw blurRad="38100" dist="38100" dir="2700000" algn="tl">
                    <a:srgbClr val="000000">
                      <a:alpha val="43137"/>
                    </a:srgbClr>
                  </a:outerShdw>
                </a:effectLst>
              </a:rPr>
              <a:t>Advection d’air chaud</a:t>
            </a:r>
            <a:endParaRPr lang="fr-FR" sz="1400" dirty="0">
              <a:solidFill>
                <a:srgbClr val="FF0000"/>
              </a:solidFill>
              <a:effectLst>
                <a:outerShdw blurRad="38100" dist="38100" dir="2700000" algn="tl">
                  <a:srgbClr val="000000">
                    <a:alpha val="43137"/>
                  </a:srgbClr>
                </a:outerShdw>
              </a:effectLst>
            </a:endParaRPr>
          </a:p>
        </p:txBody>
      </p:sp>
      <p:sp>
        <p:nvSpPr>
          <p:cNvPr id="6" name="ZoneTexte 5"/>
          <p:cNvSpPr txBox="1"/>
          <p:nvPr/>
        </p:nvSpPr>
        <p:spPr>
          <a:xfrm>
            <a:off x="755576" y="3769876"/>
            <a:ext cx="1071736" cy="523220"/>
          </a:xfrm>
          <a:prstGeom prst="rect">
            <a:avLst/>
          </a:prstGeom>
          <a:noFill/>
        </p:spPr>
        <p:txBody>
          <a:bodyPr wrap="square" rtlCol="0">
            <a:spAutoFit/>
          </a:bodyPr>
          <a:lstStyle/>
          <a:p>
            <a:r>
              <a:rPr lang="fr-FR" sz="1400" dirty="0" smtClean="0">
                <a:solidFill>
                  <a:srgbClr val="0070C0"/>
                </a:solidFill>
                <a:effectLst>
                  <a:outerShdw blurRad="38100" dist="38100" dir="2700000" algn="tl">
                    <a:srgbClr val="000000">
                      <a:alpha val="43137"/>
                    </a:srgbClr>
                  </a:outerShdw>
                </a:effectLst>
              </a:rPr>
              <a:t>Advection d’air froid</a:t>
            </a:r>
            <a:endParaRPr lang="fr-FR" sz="1400" dirty="0">
              <a:solidFill>
                <a:srgbClr val="0070C0"/>
              </a:solidFill>
              <a:effectLst>
                <a:outerShdw blurRad="38100" dist="38100" dir="2700000" algn="tl">
                  <a:srgbClr val="000000">
                    <a:alpha val="43137"/>
                  </a:srgbClr>
                </a:outerShdw>
              </a:effectLst>
            </a:endParaRPr>
          </a:p>
        </p:txBody>
      </p:sp>
      <p:sp>
        <p:nvSpPr>
          <p:cNvPr id="7" name="ZoneTexte 6"/>
          <p:cNvSpPr txBox="1"/>
          <p:nvPr/>
        </p:nvSpPr>
        <p:spPr>
          <a:xfrm>
            <a:off x="4427984" y="2996952"/>
            <a:ext cx="1152128" cy="523220"/>
          </a:xfrm>
          <a:prstGeom prst="rect">
            <a:avLst/>
          </a:prstGeom>
          <a:noFill/>
        </p:spPr>
        <p:txBody>
          <a:bodyPr wrap="square" rtlCol="0">
            <a:spAutoFit/>
          </a:bodyPr>
          <a:lstStyle/>
          <a:p>
            <a:r>
              <a:rPr lang="fr-FR" sz="1400" dirty="0" smtClean="0">
                <a:solidFill>
                  <a:srgbClr val="FF0000"/>
                </a:solidFill>
                <a:effectLst>
                  <a:outerShdw blurRad="38100" dist="38100" dir="2700000" algn="tl">
                    <a:srgbClr val="000000">
                      <a:alpha val="43137"/>
                    </a:srgbClr>
                  </a:outerShdw>
                </a:effectLst>
              </a:rPr>
              <a:t>Advection d’air chaud</a:t>
            </a:r>
            <a:endParaRPr lang="fr-FR" sz="1400" dirty="0">
              <a:solidFill>
                <a:srgbClr val="FF0000"/>
              </a:solidFill>
              <a:effectLst>
                <a:outerShdw blurRad="38100" dist="38100" dir="2700000" algn="tl">
                  <a:srgbClr val="000000">
                    <a:alpha val="43137"/>
                  </a:srgbClr>
                </a:outerShdw>
              </a:effectLst>
            </a:endParaRPr>
          </a:p>
        </p:txBody>
      </p:sp>
      <p:sp>
        <p:nvSpPr>
          <p:cNvPr id="8" name="ZoneTexte 7"/>
          <p:cNvSpPr txBox="1"/>
          <p:nvPr/>
        </p:nvSpPr>
        <p:spPr>
          <a:xfrm>
            <a:off x="3212233" y="3789040"/>
            <a:ext cx="1071736" cy="523220"/>
          </a:xfrm>
          <a:prstGeom prst="rect">
            <a:avLst/>
          </a:prstGeom>
          <a:noFill/>
        </p:spPr>
        <p:txBody>
          <a:bodyPr wrap="square" rtlCol="0">
            <a:spAutoFit/>
          </a:bodyPr>
          <a:lstStyle/>
          <a:p>
            <a:r>
              <a:rPr lang="fr-FR" sz="1400" dirty="0" smtClean="0">
                <a:solidFill>
                  <a:srgbClr val="0070C0"/>
                </a:solidFill>
                <a:effectLst>
                  <a:outerShdw blurRad="38100" dist="38100" dir="2700000" algn="tl">
                    <a:srgbClr val="000000">
                      <a:alpha val="43137"/>
                    </a:srgbClr>
                  </a:outerShdw>
                </a:effectLst>
              </a:rPr>
              <a:t>Advection d’air froid</a:t>
            </a:r>
            <a:endParaRPr lang="fr-FR" sz="1400" dirty="0">
              <a:solidFill>
                <a:srgbClr val="0070C0"/>
              </a:solidFill>
              <a:effectLst>
                <a:outerShdw blurRad="38100" dist="38100" dir="2700000" algn="tl">
                  <a:srgbClr val="000000">
                    <a:alpha val="43137"/>
                  </a:srgbClr>
                </a:outerShdw>
              </a:effectLst>
            </a:endParaRPr>
          </a:p>
        </p:txBody>
      </p:sp>
      <p:sp>
        <p:nvSpPr>
          <p:cNvPr id="9" name="ZoneTexte 8"/>
          <p:cNvSpPr txBox="1"/>
          <p:nvPr/>
        </p:nvSpPr>
        <p:spPr>
          <a:xfrm>
            <a:off x="7092280" y="2708920"/>
            <a:ext cx="1152128" cy="523220"/>
          </a:xfrm>
          <a:prstGeom prst="rect">
            <a:avLst/>
          </a:prstGeom>
          <a:noFill/>
        </p:spPr>
        <p:txBody>
          <a:bodyPr wrap="square" rtlCol="0">
            <a:spAutoFit/>
          </a:bodyPr>
          <a:lstStyle/>
          <a:p>
            <a:r>
              <a:rPr lang="fr-FR" sz="1400" dirty="0" smtClean="0">
                <a:solidFill>
                  <a:srgbClr val="FF0000"/>
                </a:solidFill>
                <a:effectLst>
                  <a:outerShdw blurRad="38100" dist="38100" dir="2700000" algn="tl">
                    <a:srgbClr val="000000">
                      <a:alpha val="43137"/>
                    </a:srgbClr>
                  </a:outerShdw>
                </a:effectLst>
              </a:rPr>
              <a:t>Advection d’air chaud</a:t>
            </a:r>
            <a:endParaRPr lang="fr-FR" sz="1400" dirty="0">
              <a:solidFill>
                <a:srgbClr val="FF0000"/>
              </a:solidFill>
              <a:effectLst>
                <a:outerShdw blurRad="38100" dist="38100" dir="2700000" algn="tl">
                  <a:srgbClr val="000000">
                    <a:alpha val="43137"/>
                  </a:srgbClr>
                </a:outerShdw>
              </a:effectLst>
            </a:endParaRPr>
          </a:p>
        </p:txBody>
      </p:sp>
      <p:sp>
        <p:nvSpPr>
          <p:cNvPr id="10" name="ZoneTexte 9"/>
          <p:cNvSpPr txBox="1"/>
          <p:nvPr/>
        </p:nvSpPr>
        <p:spPr>
          <a:xfrm>
            <a:off x="5724128" y="3625860"/>
            <a:ext cx="1071736" cy="523220"/>
          </a:xfrm>
          <a:prstGeom prst="rect">
            <a:avLst/>
          </a:prstGeom>
          <a:noFill/>
        </p:spPr>
        <p:txBody>
          <a:bodyPr wrap="square" rtlCol="0">
            <a:spAutoFit/>
          </a:bodyPr>
          <a:lstStyle/>
          <a:p>
            <a:r>
              <a:rPr lang="fr-FR" sz="1400" dirty="0" smtClean="0">
                <a:solidFill>
                  <a:srgbClr val="0070C0"/>
                </a:solidFill>
                <a:effectLst>
                  <a:outerShdw blurRad="38100" dist="38100" dir="2700000" algn="tl">
                    <a:srgbClr val="000000">
                      <a:alpha val="43137"/>
                    </a:srgbClr>
                  </a:outerShdw>
                </a:effectLst>
              </a:rPr>
              <a:t>Advection d’air froid</a:t>
            </a:r>
            <a:endParaRPr lang="fr-FR" sz="1400" dirty="0">
              <a:solidFill>
                <a:srgbClr val="0070C0"/>
              </a:solidFill>
              <a:effectLst>
                <a:outerShdw blurRad="38100" dist="38100" dir="2700000" algn="tl">
                  <a:srgbClr val="000000">
                    <a:alpha val="43137"/>
                  </a:srgbClr>
                </a:outerShdw>
              </a:effectLst>
            </a:endParaRPr>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73</a:t>
            </a:fld>
            <a:endParaRPr lang="fr-CA"/>
          </a:p>
        </p:txBody>
      </p:sp>
    </p:spTree>
    <p:extLst>
      <p:ext uri="{BB962C8B-B14F-4D97-AF65-F5344CB8AC3E}">
        <p14:creationId xmlns:p14="http://schemas.microsoft.com/office/powerpoint/2010/main" val="25655081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p:txBody>
          <a:bodyPr/>
          <a:lstStyle/>
          <a:p>
            <a:fld id="{B25CFFA6-9D08-4851-9BDD-E1DB94374450}" type="slidenum">
              <a:rPr lang="fr-CA" smtClean="0"/>
              <a:t>74</a:t>
            </a:fld>
            <a:endParaRPr lang="fr-CA"/>
          </a:p>
        </p:txBody>
      </p:sp>
      <p:grpSp>
        <p:nvGrpSpPr>
          <p:cNvPr id="9" name="Groupe 8"/>
          <p:cNvGrpSpPr/>
          <p:nvPr/>
        </p:nvGrpSpPr>
        <p:grpSpPr>
          <a:xfrm>
            <a:off x="971600" y="260648"/>
            <a:ext cx="7704856" cy="6120680"/>
            <a:chOff x="971600" y="260648"/>
            <a:chExt cx="7704856" cy="6120680"/>
          </a:xfrm>
        </p:grpSpPr>
        <p:grpSp>
          <p:nvGrpSpPr>
            <p:cNvPr id="6" name="Groupe 5"/>
            <p:cNvGrpSpPr/>
            <p:nvPr/>
          </p:nvGrpSpPr>
          <p:grpSpPr>
            <a:xfrm>
              <a:off x="971600" y="605006"/>
              <a:ext cx="7416824" cy="5776322"/>
              <a:chOff x="971600" y="244966"/>
              <a:chExt cx="7416824" cy="5776322"/>
            </a:xfrm>
          </p:grpSpPr>
          <p:pic>
            <p:nvPicPr>
              <p:cNvPr id="2" name="Image 1" descr="http://www.atmos.uwyo.edu/~geerts/atsc2000/lab/synlab/ahrens3.gif"/>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p:spPr>
          </p:pic>
          <p:sp>
            <p:nvSpPr>
              <p:cNvPr id="3" name="ZoneTexte 2"/>
              <p:cNvSpPr txBox="1"/>
              <p:nvPr/>
            </p:nvSpPr>
            <p:spPr>
              <a:xfrm>
                <a:off x="971600" y="3284984"/>
                <a:ext cx="2592288" cy="954107"/>
              </a:xfrm>
              <a:prstGeom prst="rect">
                <a:avLst/>
              </a:prstGeom>
              <a:solidFill>
                <a:schemeClr val="bg1"/>
              </a:solidFill>
            </p:spPr>
            <p:txBody>
              <a:bodyPr wrap="square" rtlCol="0">
                <a:spAutoFit/>
              </a:bodyPr>
              <a:lstStyle/>
              <a:p>
                <a:r>
                  <a:rPr lang="fr-FR" sz="1400" dirty="0" smtClean="0"/>
                  <a:t>(a) Stade initial (I) : Fort gradient de température. Les isothermes sont parallèles aux lignes de contour. Atmosphère </a:t>
                </a:r>
                <a:r>
                  <a:rPr lang="fr-FR" sz="1400" dirty="0" err="1" smtClean="0"/>
                  <a:t>barotrope</a:t>
                </a:r>
                <a:r>
                  <a:rPr lang="fr-FR" sz="1400" dirty="0" smtClean="0"/>
                  <a:t>.</a:t>
                </a:r>
                <a:endParaRPr lang="fr-FR" sz="1400" dirty="0"/>
              </a:p>
            </p:txBody>
          </p:sp>
          <p:sp>
            <p:nvSpPr>
              <p:cNvPr id="4" name="ZoneTexte 3"/>
              <p:cNvSpPr txBox="1"/>
              <p:nvPr/>
            </p:nvSpPr>
            <p:spPr>
              <a:xfrm>
                <a:off x="3923928" y="244966"/>
                <a:ext cx="1656184" cy="1815882"/>
              </a:xfrm>
              <a:prstGeom prst="rect">
                <a:avLst/>
              </a:prstGeom>
              <a:solidFill>
                <a:schemeClr val="bg1"/>
              </a:solidFill>
            </p:spPr>
            <p:txBody>
              <a:bodyPr wrap="square" rtlCol="0">
                <a:spAutoFit/>
              </a:bodyPr>
              <a:lstStyle/>
              <a:p>
                <a:r>
                  <a:rPr lang="fr-FR" sz="1400" dirty="0" smtClean="0"/>
                  <a:t>(b) Onde ouverte, genèse, développement et maturité (II): les isothermes croisent les lignes de contour 500 mb (onde courte). </a:t>
                </a:r>
                <a:endParaRPr lang="fr-FR" sz="1400" dirty="0"/>
              </a:p>
            </p:txBody>
          </p:sp>
          <p:sp>
            <p:nvSpPr>
              <p:cNvPr id="5" name="ZoneTexte 4"/>
              <p:cNvSpPr txBox="1"/>
              <p:nvPr/>
            </p:nvSpPr>
            <p:spPr>
              <a:xfrm>
                <a:off x="6300192" y="4420850"/>
                <a:ext cx="2088232" cy="1600438"/>
              </a:xfrm>
              <a:prstGeom prst="rect">
                <a:avLst/>
              </a:prstGeom>
              <a:solidFill>
                <a:schemeClr val="bg1"/>
              </a:solidFill>
            </p:spPr>
            <p:txBody>
              <a:bodyPr wrap="square" rtlCol="0">
                <a:spAutoFit/>
              </a:bodyPr>
              <a:lstStyle/>
              <a:p>
                <a:r>
                  <a:rPr lang="fr-FR" sz="1400" dirty="0" smtClean="0"/>
                  <a:t>(c) Occlusion (III) : La dépression s’est déplacée vers la masse d’air froide, et est juste au-dessous du creux fermé en altitude. Le support en altitude n’existe plus.</a:t>
                </a:r>
                <a:endParaRPr lang="fr-FR" sz="1400" dirty="0"/>
              </a:p>
            </p:txBody>
          </p:sp>
        </p:grpSp>
        <p:sp>
          <p:nvSpPr>
            <p:cNvPr id="8" name="ZoneTexte 7"/>
            <p:cNvSpPr txBox="1"/>
            <p:nvPr/>
          </p:nvSpPr>
          <p:spPr>
            <a:xfrm>
              <a:off x="5724128" y="260648"/>
              <a:ext cx="2952328" cy="954107"/>
            </a:xfrm>
            <a:prstGeom prst="rect">
              <a:avLst/>
            </a:prstGeom>
            <a:solidFill>
              <a:schemeClr val="bg1"/>
            </a:solidFill>
          </p:spPr>
          <p:txBody>
            <a:bodyPr wrap="square" rtlCol="0">
              <a:spAutoFit/>
            </a:bodyPr>
            <a:lstStyle/>
            <a:p>
              <a:r>
                <a:rPr lang="fr-FR" sz="1400" dirty="0" smtClean="0"/>
                <a:t>(b) L’atmosphère est </a:t>
              </a:r>
              <a:r>
                <a:rPr lang="fr-FR" sz="1400" dirty="0" err="1" smtClean="0"/>
                <a:t>barocline</a:t>
              </a:r>
              <a:r>
                <a:rPr lang="fr-FR" sz="1400" dirty="0" smtClean="0"/>
                <a:t>. </a:t>
              </a:r>
              <a:br>
                <a:rPr lang="fr-FR" sz="1400" dirty="0" smtClean="0"/>
              </a:br>
              <a:r>
                <a:rPr lang="fr-FR" sz="1400" dirty="0" smtClean="0"/>
                <a:t>Phase de auto-développement : advection de température dans les basses couches + support en altitude.</a:t>
              </a:r>
              <a:endParaRPr lang="fr-FR" sz="1400" dirty="0"/>
            </a:p>
          </p:txBody>
        </p:sp>
      </p:grpSp>
    </p:spTree>
    <p:extLst>
      <p:ext uri="{BB962C8B-B14F-4D97-AF65-F5344CB8AC3E}">
        <p14:creationId xmlns:p14="http://schemas.microsoft.com/office/powerpoint/2010/main" val="25655081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624"/>
            <a:ext cx="9144000" cy="646331"/>
          </a:xfrm>
          <a:prstGeom prst="rect">
            <a:avLst/>
          </a:prstGeom>
        </p:spPr>
        <p:txBody>
          <a:bodyPr wrap="square">
            <a:spAutoFit/>
          </a:bodyPr>
          <a:lstStyle/>
          <a:p>
            <a:pPr lvl="0"/>
            <a:r>
              <a:rPr lang="fr-FR" dirty="0" smtClean="0"/>
              <a:t>- Indiquez </a:t>
            </a:r>
            <a:r>
              <a:rPr lang="fr-FR" dirty="0"/>
              <a:t>dans quelle </a:t>
            </a:r>
            <a:r>
              <a:rPr lang="fr-FR" dirty="0" smtClean="0"/>
              <a:t>stade la perturbation frontale se trouve. Choisissez </a:t>
            </a:r>
            <a:r>
              <a:rPr lang="fr-FR" dirty="0"/>
              <a:t>parmi: stade initial (I), stade cyclone à ondes ouvertes (II) ou </a:t>
            </a:r>
            <a:r>
              <a:rPr lang="fr-FR" dirty="0" smtClean="0"/>
              <a:t>stade d’occlusion </a:t>
            </a:r>
            <a:r>
              <a:rPr lang="fr-FR" dirty="0"/>
              <a:t>(III). </a:t>
            </a:r>
            <a:endParaRPr lang="fr-CA" dirty="0"/>
          </a:p>
        </p:txBody>
      </p:sp>
      <p:sp>
        <p:nvSpPr>
          <p:cNvPr id="3" name="Espace réservé du numéro de diapositive 2"/>
          <p:cNvSpPr>
            <a:spLocks noGrp="1"/>
          </p:cNvSpPr>
          <p:nvPr>
            <p:ph type="sldNum" sz="quarter" idx="12"/>
          </p:nvPr>
        </p:nvSpPr>
        <p:spPr/>
        <p:txBody>
          <a:bodyPr/>
          <a:lstStyle/>
          <a:p>
            <a:fld id="{B25CFFA6-9D08-4851-9BDD-E1DB94374450}" type="slidenum">
              <a:rPr lang="fr-CA" smtClean="0"/>
              <a:t>75</a:t>
            </a:fld>
            <a:endParaRPr lang="fr-CA"/>
          </a:p>
        </p:txBody>
      </p:sp>
      <p:sp>
        <p:nvSpPr>
          <p:cNvPr id="4" name="Rectangle 3"/>
          <p:cNvSpPr/>
          <p:nvPr/>
        </p:nvSpPr>
        <p:spPr>
          <a:xfrm>
            <a:off x="611560" y="2204864"/>
            <a:ext cx="8208912" cy="3693319"/>
          </a:xfrm>
          <a:prstGeom prst="rect">
            <a:avLst/>
          </a:prstGeom>
        </p:spPr>
        <p:txBody>
          <a:bodyPr wrap="square">
            <a:spAutoFit/>
          </a:bodyPr>
          <a:lstStyle/>
          <a:p>
            <a:pPr marL="800100" lvl="1" indent="-342900">
              <a:buFont typeface="+mj-lt"/>
              <a:buAutoNum type="arabicPeriod"/>
            </a:pPr>
            <a:r>
              <a:rPr lang="fr-CA" dirty="0" smtClean="0"/>
              <a:t>Où se situe le centre de la dépression à la surface par rapport le creux en altitude? </a:t>
            </a:r>
          </a:p>
          <a:p>
            <a:pPr marL="1257300" lvl="2" indent="-342900">
              <a:buFont typeface="+mj-lt"/>
              <a:buAutoNum type="arabicPeriod"/>
            </a:pPr>
            <a:r>
              <a:rPr lang="fr-CA" dirty="0" smtClean="0"/>
              <a:t>À l’est   	</a:t>
            </a:r>
          </a:p>
          <a:p>
            <a:pPr marL="1257300" lvl="2" indent="-342900">
              <a:buFont typeface="+mj-lt"/>
              <a:buAutoNum type="arabicPeriod"/>
            </a:pPr>
            <a:r>
              <a:rPr lang="fr-CA" dirty="0" smtClean="0"/>
              <a:t>Presque au-dessous</a:t>
            </a:r>
          </a:p>
          <a:p>
            <a:pPr marL="800100" lvl="1" indent="-342900">
              <a:buFont typeface="+mj-lt"/>
              <a:buAutoNum type="arabicPeriod"/>
            </a:pPr>
            <a:r>
              <a:rPr lang="fr-CA" dirty="0" smtClean="0"/>
              <a:t> Où se situe le centre de la dépression à la surface</a:t>
            </a:r>
            <a:r>
              <a:rPr lang="fr-CA" i="1" dirty="0" smtClean="0"/>
              <a:t>?</a:t>
            </a:r>
            <a:endParaRPr lang="fr-CA" dirty="0" smtClean="0"/>
          </a:p>
          <a:p>
            <a:pPr marL="1257300" lvl="2" indent="-342900">
              <a:buFont typeface="+mj-lt"/>
              <a:buAutoNum type="arabicPeriod"/>
            </a:pPr>
            <a:r>
              <a:rPr lang="fr-CA" dirty="0" smtClean="0"/>
              <a:t>Dans la masse d’air chaude</a:t>
            </a:r>
          </a:p>
          <a:p>
            <a:pPr marL="1257300" lvl="2" indent="-342900">
              <a:buFont typeface="+mj-lt"/>
              <a:buAutoNum type="arabicPeriod"/>
            </a:pPr>
            <a:r>
              <a:rPr lang="fr-CA" dirty="0" smtClean="0"/>
              <a:t>Dans la masse d’air froid </a:t>
            </a:r>
          </a:p>
          <a:p>
            <a:pPr marL="800100" lvl="1" indent="-342900">
              <a:buFont typeface="+mj-lt"/>
              <a:buAutoNum type="arabicPeriod"/>
            </a:pPr>
            <a:r>
              <a:rPr lang="fr-CA" dirty="0" smtClean="0"/>
              <a:t> Le creux en altitude est-il </a:t>
            </a:r>
          </a:p>
          <a:p>
            <a:pPr marL="1257300" lvl="2" indent="-342900">
              <a:buFont typeface="+mj-lt"/>
              <a:buAutoNum type="arabicPeriod"/>
            </a:pPr>
            <a:r>
              <a:rPr lang="fr-CA" dirty="0" smtClean="0"/>
              <a:t>Faible (onde de petite amplitude – écoulement quasi-zonal)</a:t>
            </a:r>
          </a:p>
          <a:p>
            <a:pPr marL="1257300" lvl="2" indent="-342900">
              <a:buFont typeface="+mj-lt"/>
              <a:buAutoNum type="arabicPeriod"/>
            </a:pPr>
            <a:r>
              <a:rPr lang="fr-CA" dirty="0" smtClean="0"/>
              <a:t>Profond (onde de grande amplitude – écoulement méridional)</a:t>
            </a:r>
          </a:p>
          <a:p>
            <a:pPr marL="800100" lvl="1" indent="-342900">
              <a:buFont typeface="+mj-lt"/>
              <a:buAutoNum type="arabicPeriod"/>
            </a:pPr>
            <a:r>
              <a:rPr lang="fr-CA" dirty="0" smtClean="0"/>
              <a:t> Le creux en altitude</a:t>
            </a:r>
            <a:r>
              <a:rPr lang="fr-CA" i="1" dirty="0" smtClean="0"/>
              <a:t> </a:t>
            </a:r>
            <a:endParaRPr lang="fr-CA" dirty="0" smtClean="0"/>
          </a:p>
          <a:p>
            <a:pPr marL="1257300" lvl="2" indent="-342900">
              <a:buFont typeface="+mj-lt"/>
              <a:buAutoNum type="arabicPeriod"/>
            </a:pPr>
            <a:r>
              <a:rPr lang="fr-CA" dirty="0" smtClean="0"/>
              <a:t>Est une onde ouverte</a:t>
            </a:r>
          </a:p>
          <a:p>
            <a:pPr marL="1257300" lvl="2" indent="-342900">
              <a:buFont typeface="+mj-lt"/>
              <a:buAutoNum type="arabicPeriod"/>
            </a:pPr>
            <a:r>
              <a:rPr lang="fr-CA" dirty="0" smtClean="0"/>
              <a:t>S’est fermé (</a:t>
            </a:r>
            <a:r>
              <a:rPr lang="fr-CA" dirty="0" err="1" smtClean="0"/>
              <a:t>cut</a:t>
            </a:r>
            <a:r>
              <a:rPr lang="fr-CA" dirty="0" smtClean="0"/>
              <a:t>-off </a:t>
            </a:r>
            <a:r>
              <a:rPr lang="fr-CA" dirty="0" err="1" smtClean="0"/>
              <a:t>low</a:t>
            </a:r>
            <a:r>
              <a:rPr lang="fr-CA" dirty="0" smtClean="0"/>
              <a:t>)</a:t>
            </a:r>
            <a:endParaRPr lang="fr-CA" dirty="0"/>
          </a:p>
        </p:txBody>
      </p:sp>
      <p:sp>
        <p:nvSpPr>
          <p:cNvPr id="5" name="ZoneTexte 4"/>
          <p:cNvSpPr txBox="1"/>
          <p:nvPr/>
        </p:nvSpPr>
        <p:spPr>
          <a:xfrm>
            <a:off x="683568" y="1196752"/>
            <a:ext cx="7704856" cy="369332"/>
          </a:xfrm>
          <a:prstGeom prst="rect">
            <a:avLst/>
          </a:prstGeom>
          <a:noFill/>
        </p:spPr>
        <p:txBody>
          <a:bodyPr wrap="square" rtlCol="0">
            <a:spAutoFit/>
          </a:bodyPr>
          <a:lstStyle/>
          <a:p>
            <a:r>
              <a:rPr lang="fr-FR" dirty="0" smtClean="0"/>
              <a:t>Questions qu’on doit se poser :</a:t>
            </a:r>
            <a:endParaRPr lang="fr-FR" dirty="0"/>
          </a:p>
        </p:txBody>
      </p:sp>
    </p:spTree>
    <p:extLst>
      <p:ext uri="{BB962C8B-B14F-4D97-AF65-F5344CB8AC3E}">
        <p14:creationId xmlns:p14="http://schemas.microsoft.com/office/powerpoint/2010/main" val="25655081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624"/>
            <a:ext cx="9144000" cy="646331"/>
          </a:xfrm>
          <a:prstGeom prst="rect">
            <a:avLst/>
          </a:prstGeom>
        </p:spPr>
        <p:txBody>
          <a:bodyPr wrap="square">
            <a:spAutoFit/>
          </a:bodyPr>
          <a:lstStyle/>
          <a:p>
            <a:pPr lvl="0"/>
            <a:r>
              <a:rPr lang="fr-FR" dirty="0" smtClean="0"/>
              <a:t>Indiquez </a:t>
            </a:r>
            <a:r>
              <a:rPr lang="fr-FR" dirty="0"/>
              <a:t>dans quelle </a:t>
            </a:r>
            <a:r>
              <a:rPr lang="fr-FR" dirty="0" smtClean="0"/>
              <a:t>stade la perturbation frontale se trouve. Choisissez </a:t>
            </a:r>
            <a:r>
              <a:rPr lang="fr-FR" dirty="0"/>
              <a:t>parmi: stade initial (I), stade cyclone à ondes ouvertes (II) ou </a:t>
            </a:r>
            <a:r>
              <a:rPr lang="fr-FR" dirty="0" smtClean="0"/>
              <a:t>stade d’occlusion </a:t>
            </a:r>
            <a:r>
              <a:rPr lang="fr-FR" dirty="0"/>
              <a:t>(III). </a:t>
            </a:r>
            <a:endParaRPr lang="fr-CA" dirty="0"/>
          </a:p>
        </p:txBody>
      </p:sp>
      <p:pic>
        <p:nvPicPr>
          <p:cNvPr id="48130" name="Picture 2" descr="http://www.atmos.uwyo.edu/%7Egeerts/atsc2000/lab/synlab/sfc_ul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649"/>
            <a:ext cx="9144000" cy="622935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B25CFFA6-9D08-4851-9BDD-E1DB94374450}" type="slidenum">
              <a:rPr lang="fr-CA" smtClean="0"/>
              <a:t>76</a:t>
            </a:fld>
            <a:endParaRPr lang="fr-CA"/>
          </a:p>
        </p:txBody>
      </p:sp>
    </p:spTree>
    <p:extLst>
      <p:ext uri="{BB962C8B-B14F-4D97-AF65-F5344CB8AC3E}">
        <p14:creationId xmlns:p14="http://schemas.microsoft.com/office/powerpoint/2010/main" val="36656542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atmos.uwyo.edu/%7Egeerts/atsc2000/lab/synlab/sfc_ul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8" y="628649"/>
            <a:ext cx="9144000" cy="6229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44624"/>
            <a:ext cx="9144000" cy="646331"/>
          </a:xfrm>
          <a:prstGeom prst="rect">
            <a:avLst/>
          </a:prstGeom>
        </p:spPr>
        <p:txBody>
          <a:bodyPr wrap="square">
            <a:spAutoFit/>
          </a:bodyPr>
          <a:lstStyle/>
          <a:p>
            <a:pPr lvl="0"/>
            <a:r>
              <a:rPr lang="fr-FR" dirty="0" smtClean="0"/>
              <a:t>Indiquez </a:t>
            </a:r>
            <a:r>
              <a:rPr lang="fr-FR" dirty="0"/>
              <a:t>dans quelle </a:t>
            </a:r>
            <a:r>
              <a:rPr lang="fr-FR" dirty="0" smtClean="0"/>
              <a:t>stade la perturbation frontale se trouve. Choisissez </a:t>
            </a:r>
            <a:r>
              <a:rPr lang="fr-FR" dirty="0"/>
              <a:t>parmi: stade initial (I), stade cyclone à ondes ouvertes (II) ou </a:t>
            </a:r>
            <a:r>
              <a:rPr lang="fr-FR" dirty="0" smtClean="0"/>
              <a:t>stade d’occlusion </a:t>
            </a:r>
            <a:r>
              <a:rPr lang="fr-FR" dirty="0"/>
              <a:t>(III). </a:t>
            </a:r>
            <a:endParaRPr lang="fr-CA" dirty="0"/>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77</a:t>
            </a:fld>
            <a:endParaRPr lang="fr-CA"/>
          </a:p>
        </p:txBody>
      </p:sp>
    </p:spTree>
    <p:extLst>
      <p:ext uri="{BB962C8B-B14F-4D97-AF65-F5344CB8AC3E}">
        <p14:creationId xmlns:p14="http://schemas.microsoft.com/office/powerpoint/2010/main" val="2565508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atmos.uwyo.edu/%7Egeerts/atsc2000/lab/synlab/sfc_ul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6" y="628649"/>
            <a:ext cx="9144000" cy="6229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44624"/>
            <a:ext cx="9144000" cy="646331"/>
          </a:xfrm>
          <a:prstGeom prst="rect">
            <a:avLst/>
          </a:prstGeom>
        </p:spPr>
        <p:txBody>
          <a:bodyPr wrap="square">
            <a:spAutoFit/>
          </a:bodyPr>
          <a:lstStyle/>
          <a:p>
            <a:pPr lvl="0"/>
            <a:r>
              <a:rPr lang="fr-FR" dirty="0" smtClean="0"/>
              <a:t>Indiquez </a:t>
            </a:r>
            <a:r>
              <a:rPr lang="fr-FR" dirty="0"/>
              <a:t>dans quelle </a:t>
            </a:r>
            <a:r>
              <a:rPr lang="fr-FR" dirty="0" smtClean="0"/>
              <a:t>stade la perturbation frontale se trouve. Choisissez </a:t>
            </a:r>
            <a:r>
              <a:rPr lang="fr-FR" dirty="0"/>
              <a:t>parmi: stade initial (I), stade cyclone à ondes ouvertes (II) ou </a:t>
            </a:r>
            <a:r>
              <a:rPr lang="fr-FR" dirty="0" smtClean="0"/>
              <a:t>stade d’occlusion </a:t>
            </a:r>
            <a:r>
              <a:rPr lang="fr-FR" dirty="0"/>
              <a:t>(III). </a:t>
            </a:r>
            <a:endParaRPr lang="fr-CA" dirty="0"/>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78</a:t>
            </a:fld>
            <a:endParaRPr lang="fr-CA"/>
          </a:p>
        </p:txBody>
      </p:sp>
    </p:spTree>
    <p:extLst>
      <p:ext uri="{BB962C8B-B14F-4D97-AF65-F5344CB8AC3E}">
        <p14:creationId xmlns:p14="http://schemas.microsoft.com/office/powerpoint/2010/main" val="2565508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atmos.uwyo.edu/%7Egeerts/atsc2000/lab/synlab/sfc_ul0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649"/>
            <a:ext cx="9144000" cy="6229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44624"/>
            <a:ext cx="9144000" cy="646331"/>
          </a:xfrm>
          <a:prstGeom prst="rect">
            <a:avLst/>
          </a:prstGeom>
        </p:spPr>
        <p:txBody>
          <a:bodyPr wrap="square">
            <a:spAutoFit/>
          </a:bodyPr>
          <a:lstStyle/>
          <a:p>
            <a:pPr lvl="0"/>
            <a:r>
              <a:rPr lang="fr-FR" dirty="0" smtClean="0"/>
              <a:t>Indiquez </a:t>
            </a:r>
            <a:r>
              <a:rPr lang="fr-FR" dirty="0"/>
              <a:t>dans quelle </a:t>
            </a:r>
            <a:r>
              <a:rPr lang="fr-FR" dirty="0" smtClean="0"/>
              <a:t>stade la perturbation frontale se trouve. Choisissez </a:t>
            </a:r>
            <a:r>
              <a:rPr lang="fr-FR" dirty="0"/>
              <a:t>parmi: stade initial (I), stade cyclone à ondes ouvertes (II) ou </a:t>
            </a:r>
            <a:r>
              <a:rPr lang="fr-FR" dirty="0" smtClean="0"/>
              <a:t>stade d’occlusion </a:t>
            </a:r>
            <a:r>
              <a:rPr lang="fr-FR" dirty="0"/>
              <a:t>(III). </a:t>
            </a:r>
            <a:endParaRPr lang="fr-CA" dirty="0"/>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79</a:t>
            </a:fld>
            <a:endParaRPr lang="fr-CA"/>
          </a:p>
        </p:txBody>
      </p:sp>
    </p:spTree>
    <p:extLst>
      <p:ext uri="{BB962C8B-B14F-4D97-AF65-F5344CB8AC3E}">
        <p14:creationId xmlns:p14="http://schemas.microsoft.com/office/powerpoint/2010/main" val="2565508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Vents à la surface</a:t>
            </a:r>
            <a:endParaRPr lang="fr-CA" dirty="0"/>
          </a:p>
        </p:txBody>
      </p:sp>
      <p:pic>
        <p:nvPicPr>
          <p:cNvPr id="5122" name="Picture 2" descr="http://www.atmos.uwyo.edu/~geerts/atsc2000/lab/synlab/anim_wind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0193" y="1412776"/>
            <a:ext cx="6734175" cy="4581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167045"/>
            <a:ext cx="9144000" cy="646331"/>
          </a:xfrm>
          <a:prstGeom prst="rect">
            <a:avLst/>
          </a:prstGeom>
        </p:spPr>
        <p:txBody>
          <a:bodyPr wrap="square">
            <a:spAutoFit/>
          </a:bodyPr>
          <a:lstStyle/>
          <a:p>
            <a:pPr lvl="0"/>
            <a:r>
              <a:rPr lang="fr-CA" dirty="0" smtClean="0"/>
              <a:t>(suivre la ligne jaune en tirets; cette ligne indique la région où la direction du vent change brusquement)</a:t>
            </a:r>
            <a:endParaRPr lang="fr-CA" dirty="0"/>
          </a:p>
        </p:txBody>
      </p:sp>
      <p:sp>
        <p:nvSpPr>
          <p:cNvPr id="3" name="Espace réservé du numéro de diapositive 2"/>
          <p:cNvSpPr>
            <a:spLocks noGrp="1"/>
          </p:cNvSpPr>
          <p:nvPr>
            <p:ph type="sldNum" sz="quarter" idx="12"/>
          </p:nvPr>
        </p:nvSpPr>
        <p:spPr/>
        <p:txBody>
          <a:bodyPr/>
          <a:lstStyle/>
          <a:p>
            <a:fld id="{B25CFFA6-9D08-4851-9BDD-E1DB94374450}" type="slidenum">
              <a:rPr lang="fr-CA" smtClean="0"/>
              <a:t>8</a:t>
            </a:fld>
            <a:endParaRPr lang="fr-CA"/>
          </a:p>
        </p:txBody>
      </p:sp>
    </p:spTree>
    <p:extLst>
      <p:ext uri="{BB962C8B-B14F-4D97-AF65-F5344CB8AC3E}">
        <p14:creationId xmlns:p14="http://schemas.microsoft.com/office/powerpoint/2010/main" val="2496737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atmos.uwyo.edu/%7Egeerts/atsc2000/lab/synlab/sfc_ul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6" y="613047"/>
            <a:ext cx="9144000" cy="6229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44624"/>
            <a:ext cx="9144000" cy="646331"/>
          </a:xfrm>
          <a:prstGeom prst="rect">
            <a:avLst/>
          </a:prstGeom>
        </p:spPr>
        <p:txBody>
          <a:bodyPr wrap="square">
            <a:spAutoFit/>
          </a:bodyPr>
          <a:lstStyle/>
          <a:p>
            <a:pPr lvl="0"/>
            <a:r>
              <a:rPr lang="fr-FR" dirty="0" smtClean="0"/>
              <a:t>Indiquez </a:t>
            </a:r>
            <a:r>
              <a:rPr lang="fr-FR" dirty="0"/>
              <a:t>dans quelle </a:t>
            </a:r>
            <a:r>
              <a:rPr lang="fr-FR" dirty="0" smtClean="0"/>
              <a:t>stade la perturbation frontale se trouve. Choisissez </a:t>
            </a:r>
            <a:r>
              <a:rPr lang="fr-FR" dirty="0"/>
              <a:t>parmi: stade initial (I), stade cyclone à ondes ouvertes (II) ou </a:t>
            </a:r>
            <a:r>
              <a:rPr lang="fr-FR" dirty="0" smtClean="0"/>
              <a:t>stade d’occlusion </a:t>
            </a:r>
            <a:r>
              <a:rPr lang="fr-FR" dirty="0"/>
              <a:t>(III). </a:t>
            </a:r>
            <a:endParaRPr lang="fr-CA" dirty="0"/>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80</a:t>
            </a:fld>
            <a:endParaRPr lang="fr-CA"/>
          </a:p>
        </p:txBody>
      </p:sp>
    </p:spTree>
    <p:extLst>
      <p:ext uri="{BB962C8B-B14F-4D97-AF65-F5344CB8AC3E}">
        <p14:creationId xmlns:p14="http://schemas.microsoft.com/office/powerpoint/2010/main" val="25655081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6" name="Picture 8" descr="http://www.atmos.uwyo.edu/%7Egeerts/atsc2000/lab/synlab/sfc_ul0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4291"/>
            <a:ext cx="9144000" cy="6229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44624"/>
            <a:ext cx="9144000" cy="646331"/>
          </a:xfrm>
          <a:prstGeom prst="rect">
            <a:avLst/>
          </a:prstGeom>
        </p:spPr>
        <p:txBody>
          <a:bodyPr wrap="square">
            <a:spAutoFit/>
          </a:bodyPr>
          <a:lstStyle/>
          <a:p>
            <a:pPr lvl="0"/>
            <a:r>
              <a:rPr lang="fr-FR" dirty="0" smtClean="0"/>
              <a:t>Indiquez </a:t>
            </a:r>
            <a:r>
              <a:rPr lang="fr-FR" dirty="0"/>
              <a:t>dans quelle </a:t>
            </a:r>
            <a:r>
              <a:rPr lang="fr-FR" dirty="0" smtClean="0"/>
              <a:t>stade la perturbation frontale se trouve. Choisissez </a:t>
            </a:r>
            <a:r>
              <a:rPr lang="fr-FR" dirty="0"/>
              <a:t>parmi: stade initial (I), stade cyclone à ondes ouvertes (II) ou </a:t>
            </a:r>
            <a:r>
              <a:rPr lang="fr-FR" dirty="0" smtClean="0"/>
              <a:t>stade d’occlusion </a:t>
            </a:r>
            <a:r>
              <a:rPr lang="fr-FR" dirty="0"/>
              <a:t>(III). </a:t>
            </a:r>
            <a:endParaRPr lang="fr-CA" dirty="0"/>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81</a:t>
            </a:fld>
            <a:endParaRPr lang="fr-CA"/>
          </a:p>
        </p:txBody>
      </p:sp>
    </p:spTree>
    <p:extLst>
      <p:ext uri="{BB962C8B-B14F-4D97-AF65-F5344CB8AC3E}">
        <p14:creationId xmlns:p14="http://schemas.microsoft.com/office/powerpoint/2010/main" val="880161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www.atmos.uwyo.edu/%7Egeerts/atsc2000/lab/synlab/sfc_ul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656033"/>
            <a:ext cx="9144000" cy="6229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44624"/>
            <a:ext cx="9144000" cy="646331"/>
          </a:xfrm>
          <a:prstGeom prst="rect">
            <a:avLst/>
          </a:prstGeom>
        </p:spPr>
        <p:txBody>
          <a:bodyPr wrap="square">
            <a:spAutoFit/>
          </a:bodyPr>
          <a:lstStyle/>
          <a:p>
            <a:pPr lvl="0"/>
            <a:r>
              <a:rPr lang="fr-FR" dirty="0" smtClean="0"/>
              <a:t>Indiquez </a:t>
            </a:r>
            <a:r>
              <a:rPr lang="fr-FR" dirty="0"/>
              <a:t>dans quelle </a:t>
            </a:r>
            <a:r>
              <a:rPr lang="fr-FR" dirty="0" smtClean="0"/>
              <a:t>stade la perturbation frontale se trouve. Choisissez </a:t>
            </a:r>
            <a:r>
              <a:rPr lang="fr-FR" dirty="0"/>
              <a:t>parmi: stade initial (I), stade cyclone à ondes ouvertes (II) ou </a:t>
            </a:r>
            <a:r>
              <a:rPr lang="fr-FR" dirty="0" smtClean="0"/>
              <a:t>stade d’occlusion </a:t>
            </a:r>
            <a:r>
              <a:rPr lang="fr-FR" dirty="0"/>
              <a:t>(III). </a:t>
            </a:r>
            <a:endParaRPr lang="fr-CA" dirty="0"/>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82</a:t>
            </a:fld>
            <a:endParaRPr lang="fr-CA"/>
          </a:p>
        </p:txBody>
      </p:sp>
    </p:spTree>
    <p:extLst>
      <p:ext uri="{BB962C8B-B14F-4D97-AF65-F5344CB8AC3E}">
        <p14:creationId xmlns:p14="http://schemas.microsoft.com/office/powerpoint/2010/main" val="3195889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atmos.uwyo.edu/%7Egeerts/atsc2000/lab/synlab/sfc_ul0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649"/>
            <a:ext cx="9144000" cy="6229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44624"/>
            <a:ext cx="9144000" cy="646331"/>
          </a:xfrm>
          <a:prstGeom prst="rect">
            <a:avLst/>
          </a:prstGeom>
        </p:spPr>
        <p:txBody>
          <a:bodyPr wrap="square">
            <a:spAutoFit/>
          </a:bodyPr>
          <a:lstStyle/>
          <a:p>
            <a:pPr lvl="0"/>
            <a:r>
              <a:rPr lang="fr-FR" dirty="0" smtClean="0"/>
              <a:t>Indiquez </a:t>
            </a:r>
            <a:r>
              <a:rPr lang="fr-FR" dirty="0"/>
              <a:t>dans quelle </a:t>
            </a:r>
            <a:r>
              <a:rPr lang="fr-FR" dirty="0" smtClean="0"/>
              <a:t>stade la perturbation frontale se trouve. Choisissez </a:t>
            </a:r>
            <a:r>
              <a:rPr lang="fr-FR" dirty="0"/>
              <a:t>parmi: stade initial (I), stade cyclone à ondes ouvertes (II) ou </a:t>
            </a:r>
            <a:r>
              <a:rPr lang="fr-FR" dirty="0" smtClean="0"/>
              <a:t>stade d’occlusion </a:t>
            </a:r>
            <a:r>
              <a:rPr lang="fr-FR" dirty="0"/>
              <a:t>(III). </a:t>
            </a:r>
            <a:endParaRPr lang="fr-CA" dirty="0"/>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83</a:t>
            </a:fld>
            <a:endParaRPr lang="fr-CA"/>
          </a:p>
        </p:txBody>
      </p:sp>
    </p:spTree>
    <p:extLst>
      <p:ext uri="{BB962C8B-B14F-4D97-AF65-F5344CB8AC3E}">
        <p14:creationId xmlns:p14="http://schemas.microsoft.com/office/powerpoint/2010/main" val="3195889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atmos.uwyo.edu/%7Egeerts/atsc2000/lab/synlab/sfc_ul0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6955"/>
            <a:ext cx="9144000" cy="6229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44624"/>
            <a:ext cx="9144000" cy="646331"/>
          </a:xfrm>
          <a:prstGeom prst="rect">
            <a:avLst/>
          </a:prstGeom>
        </p:spPr>
        <p:txBody>
          <a:bodyPr wrap="square">
            <a:spAutoFit/>
          </a:bodyPr>
          <a:lstStyle/>
          <a:p>
            <a:pPr lvl="0"/>
            <a:r>
              <a:rPr lang="fr-FR" dirty="0" smtClean="0"/>
              <a:t>Indiquez </a:t>
            </a:r>
            <a:r>
              <a:rPr lang="fr-FR" dirty="0"/>
              <a:t>dans quelle </a:t>
            </a:r>
            <a:r>
              <a:rPr lang="fr-FR" dirty="0" smtClean="0"/>
              <a:t>stade la perturbation frontale se trouve. Choisissez </a:t>
            </a:r>
            <a:r>
              <a:rPr lang="fr-FR" dirty="0"/>
              <a:t>parmi: stade initial (I), stade cyclone à ondes ouvertes (II) ou </a:t>
            </a:r>
            <a:r>
              <a:rPr lang="fr-FR" dirty="0" smtClean="0"/>
              <a:t>stade d’occlusion </a:t>
            </a:r>
            <a:r>
              <a:rPr lang="fr-FR" dirty="0"/>
              <a:t>(III). </a:t>
            </a:r>
            <a:endParaRPr lang="fr-CA" dirty="0"/>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84</a:t>
            </a:fld>
            <a:endParaRPr lang="fr-CA"/>
          </a:p>
        </p:txBody>
      </p:sp>
    </p:spTree>
    <p:extLst>
      <p:ext uri="{BB962C8B-B14F-4D97-AF65-F5344CB8AC3E}">
        <p14:creationId xmlns:p14="http://schemas.microsoft.com/office/powerpoint/2010/main" val="319588956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527677245"/>
              </p:ext>
            </p:extLst>
          </p:nvPr>
        </p:nvGraphicFramePr>
        <p:xfrm>
          <a:off x="467544" y="4291605"/>
          <a:ext cx="8064895" cy="2017715"/>
        </p:xfrm>
        <a:graphic>
          <a:graphicData uri="http://schemas.openxmlformats.org/drawingml/2006/table">
            <a:tbl>
              <a:tblPr>
                <a:tableStyleId>{5C22544A-7EE6-4342-B048-85BDC9FD1C3A}</a:tableStyleId>
              </a:tblPr>
              <a:tblGrid>
                <a:gridCol w="1584176"/>
                <a:gridCol w="2232248"/>
                <a:gridCol w="1969389"/>
                <a:gridCol w="2279082"/>
              </a:tblGrid>
              <a:tr h="588409">
                <a:tc>
                  <a:txBody>
                    <a:bodyPr/>
                    <a:lstStyle/>
                    <a:p>
                      <a:pPr>
                        <a:spcAft>
                          <a:spcPts val="0"/>
                        </a:spcAft>
                        <a:tabLst>
                          <a:tab pos="-914400" algn="l"/>
                          <a:tab pos="-457200" algn="l"/>
                          <a:tab pos="228600" algn="l"/>
                          <a:tab pos="274320" algn="l"/>
                          <a:tab pos="457200" algn="l"/>
                          <a:tab pos="685800" algn="l"/>
                          <a:tab pos="914400" algn="l"/>
                        </a:tabLst>
                      </a:pPr>
                      <a:r>
                        <a:rPr lang="en-US" sz="1600" dirty="0" smtClean="0">
                          <a:effectLst/>
                        </a:rPr>
                        <a:t>Date/</a:t>
                      </a:r>
                      <a:r>
                        <a:rPr lang="en-US" sz="1600" dirty="0" err="1" smtClean="0">
                          <a:effectLst/>
                        </a:rPr>
                        <a:t>heure</a:t>
                      </a:r>
                      <a:endParaRPr lang="fr-CA" sz="1600" dirty="0">
                        <a:effectLst/>
                        <a:latin typeface="Times New Roman"/>
                        <a:ea typeface="Times New Roman"/>
                      </a:endParaRPr>
                    </a:p>
                  </a:txBody>
                  <a:tcPr marL="68580" marR="68580" marT="0" marB="0"/>
                </a:tc>
                <a:tc>
                  <a:txBody>
                    <a:bodyPr/>
                    <a:lstStyle/>
                    <a:p>
                      <a:pPr algn="ctr">
                        <a:spcAft>
                          <a:spcPts val="0"/>
                        </a:spcAft>
                        <a:tabLst>
                          <a:tab pos="-914400" algn="l"/>
                          <a:tab pos="-457200" algn="l"/>
                          <a:tab pos="228600" algn="l"/>
                          <a:tab pos="274320" algn="l"/>
                          <a:tab pos="457200" algn="l"/>
                          <a:tab pos="685800" algn="l"/>
                          <a:tab pos="914400" algn="l"/>
                        </a:tabLst>
                      </a:pPr>
                      <a:r>
                        <a:rPr lang="en-US" sz="1600" dirty="0" err="1" smtClean="0">
                          <a:effectLst/>
                        </a:rPr>
                        <a:t>Stade</a:t>
                      </a:r>
                      <a:endParaRPr lang="fr-CA" sz="1600" dirty="0">
                        <a:effectLst/>
                        <a:latin typeface="Times New Roman"/>
                        <a:ea typeface="Times New Roman"/>
                      </a:endParaRPr>
                    </a:p>
                  </a:txBody>
                  <a:tcPr marL="68580" marR="68580" marT="0" marB="0"/>
                </a:tc>
                <a:tc>
                  <a:txBody>
                    <a:bodyPr/>
                    <a:lstStyle/>
                    <a:p>
                      <a:pPr>
                        <a:spcAft>
                          <a:spcPts val="0"/>
                        </a:spcAft>
                        <a:tabLst>
                          <a:tab pos="-914400" algn="l"/>
                          <a:tab pos="-457200" algn="l"/>
                          <a:tab pos="228600" algn="l"/>
                          <a:tab pos="274320" algn="l"/>
                          <a:tab pos="457200" algn="l"/>
                          <a:tab pos="685800" algn="l"/>
                          <a:tab pos="914400" algn="l"/>
                        </a:tabLst>
                      </a:pPr>
                      <a:r>
                        <a:rPr lang="en-US" sz="1600" dirty="0" smtClean="0">
                          <a:effectLst/>
                        </a:rPr>
                        <a:t>Date/</a:t>
                      </a:r>
                      <a:r>
                        <a:rPr lang="en-US" sz="1600" dirty="0" err="1" smtClean="0">
                          <a:effectLst/>
                        </a:rPr>
                        <a:t>heure</a:t>
                      </a:r>
                      <a:endParaRPr lang="fr-CA" sz="1600" dirty="0">
                        <a:effectLst/>
                        <a:latin typeface="Times New Roman"/>
                        <a:ea typeface="Times New Roman"/>
                      </a:endParaRPr>
                    </a:p>
                  </a:txBody>
                  <a:tcPr marL="68580" marR="68580" marT="0" marB="0"/>
                </a:tc>
                <a:tc>
                  <a:txBody>
                    <a:bodyPr/>
                    <a:lstStyle/>
                    <a:p>
                      <a:pPr algn="ctr">
                        <a:spcAft>
                          <a:spcPts val="0"/>
                        </a:spcAft>
                        <a:tabLst>
                          <a:tab pos="-914400" algn="l"/>
                          <a:tab pos="-457200" algn="l"/>
                          <a:tab pos="228600" algn="l"/>
                          <a:tab pos="274320" algn="l"/>
                          <a:tab pos="457200" algn="l"/>
                          <a:tab pos="685800" algn="l"/>
                          <a:tab pos="914400" algn="l"/>
                        </a:tabLst>
                      </a:pPr>
                      <a:r>
                        <a:rPr lang="en-US" sz="1600" dirty="0" err="1" smtClean="0">
                          <a:effectLst/>
                        </a:rPr>
                        <a:t>Stade</a:t>
                      </a:r>
                      <a:endParaRPr lang="fr-CA" sz="1600" dirty="0">
                        <a:effectLst/>
                        <a:latin typeface="Times New Roman"/>
                        <a:ea typeface="Times New Roman"/>
                      </a:endParaRPr>
                    </a:p>
                  </a:txBody>
                  <a:tcPr marL="68580" marR="68580" marT="0" marB="0"/>
                </a:tc>
              </a:tr>
              <a:tr h="757020">
                <a:tc>
                  <a:txBody>
                    <a:bodyPr/>
                    <a:lstStyle/>
                    <a:p>
                      <a:pPr>
                        <a:lnSpc>
                          <a:spcPct val="200000"/>
                        </a:lnSpc>
                        <a:spcAft>
                          <a:spcPts val="0"/>
                        </a:spcAft>
                        <a:tabLst>
                          <a:tab pos="-914400" algn="l"/>
                          <a:tab pos="-457200" algn="l"/>
                          <a:tab pos="228600" algn="l"/>
                          <a:tab pos="274320" algn="l"/>
                          <a:tab pos="457200" algn="l"/>
                          <a:tab pos="685800" algn="l"/>
                          <a:tab pos="914400" algn="l"/>
                        </a:tabLst>
                      </a:pPr>
                      <a:r>
                        <a:rPr lang="en-US" sz="1600" dirty="0">
                          <a:effectLst/>
                        </a:rPr>
                        <a:t>10/16  18 Z</a:t>
                      </a:r>
                      <a:endParaRPr lang="fr-CA" sz="1600" dirty="0">
                        <a:effectLst/>
                        <a:latin typeface="Times New Roman"/>
                        <a:ea typeface="Times New Roman"/>
                      </a:endParaRPr>
                    </a:p>
                  </a:txBody>
                  <a:tcPr marL="68580" marR="68580" marT="0" marB="0"/>
                </a:tc>
                <a:tc>
                  <a:txBody>
                    <a:bodyPr/>
                    <a:lstStyle/>
                    <a:p>
                      <a:pPr>
                        <a:lnSpc>
                          <a:spcPct val="200000"/>
                        </a:lnSpc>
                        <a:spcAft>
                          <a:spcPts val="0"/>
                        </a:spcAft>
                        <a:tabLst>
                          <a:tab pos="-914400" algn="l"/>
                          <a:tab pos="-457200" algn="l"/>
                          <a:tab pos="228600" algn="l"/>
                          <a:tab pos="274320" algn="l"/>
                          <a:tab pos="457200" algn="l"/>
                          <a:tab pos="685800" algn="l"/>
                          <a:tab pos="914400" algn="l"/>
                        </a:tabLst>
                      </a:pPr>
                      <a:r>
                        <a:rPr lang="en-US" sz="1600" dirty="0">
                          <a:effectLst/>
                        </a:rPr>
                        <a:t> </a:t>
                      </a:r>
                      <a:endParaRPr lang="fr-CA" sz="1600" dirty="0">
                        <a:effectLst/>
                        <a:latin typeface="Times New Roman"/>
                        <a:ea typeface="Times New Roman"/>
                      </a:endParaRPr>
                    </a:p>
                  </a:txBody>
                  <a:tcPr marL="68580" marR="68580" marT="0" marB="0"/>
                </a:tc>
                <a:tc>
                  <a:txBody>
                    <a:bodyPr/>
                    <a:lstStyle/>
                    <a:p>
                      <a:pPr>
                        <a:lnSpc>
                          <a:spcPct val="200000"/>
                        </a:lnSpc>
                        <a:spcAft>
                          <a:spcPts val="0"/>
                        </a:spcAft>
                        <a:tabLst>
                          <a:tab pos="-914400" algn="l"/>
                          <a:tab pos="-457200" algn="l"/>
                          <a:tab pos="228600" algn="l"/>
                          <a:tab pos="274320" algn="l"/>
                          <a:tab pos="457200" algn="l"/>
                          <a:tab pos="685800" algn="l"/>
                          <a:tab pos="914400" algn="l"/>
                        </a:tabLst>
                      </a:pPr>
                      <a:r>
                        <a:rPr lang="en-US" sz="1600" dirty="0">
                          <a:effectLst/>
                        </a:rPr>
                        <a:t>10/18  </a:t>
                      </a:r>
                      <a:r>
                        <a:rPr lang="en-US" sz="1600" dirty="0" smtClean="0">
                          <a:effectLst/>
                        </a:rPr>
                        <a:t>18 </a:t>
                      </a:r>
                      <a:r>
                        <a:rPr lang="en-US" sz="1600" dirty="0">
                          <a:effectLst/>
                        </a:rPr>
                        <a:t>Z</a:t>
                      </a:r>
                      <a:endParaRPr lang="fr-CA" sz="1600" dirty="0">
                        <a:effectLst/>
                        <a:latin typeface="Times New Roman"/>
                        <a:ea typeface="Times New Roman"/>
                      </a:endParaRPr>
                    </a:p>
                  </a:txBody>
                  <a:tcPr marL="68580" marR="68580" marT="0" marB="0"/>
                </a:tc>
                <a:tc>
                  <a:txBody>
                    <a:bodyPr/>
                    <a:lstStyle/>
                    <a:p>
                      <a:pPr>
                        <a:lnSpc>
                          <a:spcPct val="200000"/>
                        </a:lnSpc>
                        <a:spcAft>
                          <a:spcPts val="0"/>
                        </a:spcAft>
                        <a:tabLst>
                          <a:tab pos="-914400" algn="l"/>
                          <a:tab pos="-457200" algn="l"/>
                          <a:tab pos="228600" algn="l"/>
                          <a:tab pos="274320" algn="l"/>
                          <a:tab pos="457200" algn="l"/>
                          <a:tab pos="685800" algn="l"/>
                          <a:tab pos="914400" algn="l"/>
                        </a:tabLst>
                      </a:pPr>
                      <a:r>
                        <a:rPr lang="en-US" sz="1600" dirty="0">
                          <a:effectLst/>
                        </a:rPr>
                        <a:t> </a:t>
                      </a:r>
                      <a:endParaRPr lang="fr-CA" sz="1600" dirty="0">
                        <a:effectLst/>
                        <a:latin typeface="Times New Roman"/>
                        <a:ea typeface="Times New Roman"/>
                      </a:endParaRPr>
                    </a:p>
                  </a:txBody>
                  <a:tcPr marL="68580" marR="68580" marT="0" marB="0"/>
                </a:tc>
              </a:tr>
              <a:tr h="672286">
                <a:tc>
                  <a:txBody>
                    <a:bodyPr/>
                    <a:lstStyle/>
                    <a:p>
                      <a:pPr>
                        <a:lnSpc>
                          <a:spcPct val="200000"/>
                        </a:lnSpc>
                        <a:spcAft>
                          <a:spcPts val="0"/>
                        </a:spcAft>
                        <a:tabLst>
                          <a:tab pos="-914400" algn="l"/>
                          <a:tab pos="-457200" algn="l"/>
                          <a:tab pos="228600" algn="l"/>
                          <a:tab pos="274320" algn="l"/>
                          <a:tab pos="457200" algn="l"/>
                          <a:tab pos="685800" algn="l"/>
                          <a:tab pos="914400" algn="l"/>
                        </a:tabLst>
                      </a:pPr>
                      <a:r>
                        <a:rPr lang="en-US" sz="1600" dirty="0" smtClean="0">
                          <a:effectLst/>
                        </a:rPr>
                        <a:t>10/18  18 </a:t>
                      </a:r>
                      <a:r>
                        <a:rPr lang="en-US" sz="1600" dirty="0">
                          <a:effectLst/>
                        </a:rPr>
                        <a:t>Z</a:t>
                      </a:r>
                      <a:endParaRPr lang="fr-CA" sz="1600" dirty="0">
                        <a:effectLst/>
                        <a:latin typeface="Times New Roman"/>
                        <a:ea typeface="Times New Roman"/>
                      </a:endParaRPr>
                    </a:p>
                  </a:txBody>
                  <a:tcPr marL="68580" marR="68580" marT="0" marB="0"/>
                </a:tc>
                <a:tc>
                  <a:txBody>
                    <a:bodyPr/>
                    <a:lstStyle/>
                    <a:p>
                      <a:pPr>
                        <a:lnSpc>
                          <a:spcPct val="200000"/>
                        </a:lnSpc>
                        <a:spcAft>
                          <a:spcPts val="0"/>
                        </a:spcAft>
                        <a:tabLst>
                          <a:tab pos="-914400" algn="l"/>
                          <a:tab pos="-457200" algn="l"/>
                          <a:tab pos="228600" algn="l"/>
                          <a:tab pos="274320" algn="l"/>
                          <a:tab pos="457200" algn="l"/>
                          <a:tab pos="685800" algn="l"/>
                          <a:tab pos="914400" algn="l"/>
                        </a:tabLst>
                      </a:pPr>
                      <a:r>
                        <a:rPr lang="en-US" sz="1600" dirty="0">
                          <a:effectLst/>
                        </a:rPr>
                        <a:t> </a:t>
                      </a:r>
                      <a:endParaRPr lang="fr-CA" sz="1600" dirty="0">
                        <a:effectLst/>
                        <a:latin typeface="Times New Roman"/>
                        <a:ea typeface="Times New Roman"/>
                      </a:endParaRPr>
                    </a:p>
                  </a:txBody>
                  <a:tcPr marL="68580" marR="68580" marT="0" marB="0"/>
                </a:tc>
                <a:tc>
                  <a:txBody>
                    <a:bodyPr/>
                    <a:lstStyle/>
                    <a:p>
                      <a:pPr>
                        <a:lnSpc>
                          <a:spcPct val="200000"/>
                        </a:lnSpc>
                        <a:spcAft>
                          <a:spcPts val="0"/>
                        </a:spcAft>
                        <a:tabLst>
                          <a:tab pos="-914400" algn="l"/>
                          <a:tab pos="-457200" algn="l"/>
                          <a:tab pos="228600" algn="l"/>
                          <a:tab pos="274320" algn="l"/>
                          <a:tab pos="457200" algn="l"/>
                          <a:tab pos="685800" algn="l"/>
                          <a:tab pos="914400" algn="l"/>
                        </a:tabLst>
                      </a:pPr>
                      <a:endParaRPr lang="fr-CA" sz="1600" dirty="0">
                        <a:effectLst/>
                        <a:latin typeface="Times New Roman"/>
                        <a:ea typeface="Times New Roman"/>
                      </a:endParaRPr>
                    </a:p>
                  </a:txBody>
                  <a:tcPr marL="68580" marR="68580" marT="0" marB="0"/>
                </a:tc>
                <a:tc>
                  <a:txBody>
                    <a:bodyPr/>
                    <a:lstStyle/>
                    <a:p>
                      <a:pPr>
                        <a:lnSpc>
                          <a:spcPct val="200000"/>
                        </a:lnSpc>
                        <a:spcAft>
                          <a:spcPts val="0"/>
                        </a:spcAft>
                        <a:tabLst>
                          <a:tab pos="-914400" algn="l"/>
                          <a:tab pos="-457200" algn="l"/>
                          <a:tab pos="228600" algn="l"/>
                          <a:tab pos="274320" algn="l"/>
                          <a:tab pos="457200" algn="l"/>
                          <a:tab pos="685800" algn="l"/>
                          <a:tab pos="914400" algn="l"/>
                        </a:tabLst>
                      </a:pPr>
                      <a:r>
                        <a:rPr lang="en-US" sz="1600" dirty="0">
                          <a:effectLst/>
                        </a:rPr>
                        <a:t> </a:t>
                      </a:r>
                      <a:endParaRPr lang="fr-CA" sz="1600" dirty="0">
                        <a:effectLst/>
                        <a:latin typeface="Times New Roman"/>
                        <a:ea typeface="Times New Roman"/>
                      </a:endParaRPr>
                    </a:p>
                  </a:txBody>
                  <a:tcPr marL="68580" marR="68580" marT="0" marB="0"/>
                </a:tc>
              </a:tr>
            </a:tbl>
          </a:graphicData>
        </a:graphic>
      </p:graphicFrame>
      <p:sp>
        <p:nvSpPr>
          <p:cNvPr id="4" name="Rectangle 3"/>
          <p:cNvSpPr/>
          <p:nvPr/>
        </p:nvSpPr>
        <p:spPr>
          <a:xfrm>
            <a:off x="0" y="478413"/>
            <a:ext cx="9144000" cy="646331"/>
          </a:xfrm>
          <a:prstGeom prst="rect">
            <a:avLst/>
          </a:prstGeom>
        </p:spPr>
        <p:txBody>
          <a:bodyPr wrap="square">
            <a:spAutoFit/>
          </a:bodyPr>
          <a:lstStyle/>
          <a:p>
            <a:pPr lvl="0"/>
            <a:r>
              <a:rPr lang="fr-FR" dirty="0" smtClean="0"/>
              <a:t>Indiquez </a:t>
            </a:r>
            <a:r>
              <a:rPr lang="fr-FR" dirty="0"/>
              <a:t>dans quelle </a:t>
            </a:r>
            <a:r>
              <a:rPr lang="fr-FR" dirty="0" smtClean="0"/>
              <a:t>stade la perturbation frontale se trouve. Choisissez </a:t>
            </a:r>
            <a:r>
              <a:rPr lang="fr-FR" dirty="0"/>
              <a:t>parmi: stade initial (I), stade cyclone à ondes ouvertes (II) ou </a:t>
            </a:r>
            <a:r>
              <a:rPr lang="fr-FR" dirty="0" smtClean="0"/>
              <a:t>stade d’occlusion </a:t>
            </a:r>
            <a:r>
              <a:rPr lang="fr-FR" dirty="0"/>
              <a:t>(III). </a:t>
            </a:r>
            <a:r>
              <a:rPr lang="fr-FR" dirty="0" smtClean="0"/>
              <a:t> </a:t>
            </a:r>
            <a:endParaRPr lang="fr-CA" dirty="0"/>
          </a:p>
        </p:txBody>
      </p:sp>
      <p:sp>
        <p:nvSpPr>
          <p:cNvPr id="3" name="Espace réservé du numéro de diapositive 2"/>
          <p:cNvSpPr>
            <a:spLocks noGrp="1"/>
          </p:cNvSpPr>
          <p:nvPr>
            <p:ph type="sldNum" sz="quarter" idx="12"/>
          </p:nvPr>
        </p:nvSpPr>
        <p:spPr/>
        <p:txBody>
          <a:bodyPr/>
          <a:lstStyle/>
          <a:p>
            <a:fld id="{B25CFFA6-9D08-4851-9BDD-E1DB94374450}" type="slidenum">
              <a:rPr lang="fr-CA" smtClean="0"/>
              <a:t>85</a:t>
            </a:fld>
            <a:endParaRPr lang="fr-CA"/>
          </a:p>
        </p:txBody>
      </p:sp>
      <p:pic>
        <p:nvPicPr>
          <p:cNvPr id="5" name="Picture 4" descr="http://www.atmos.uwyo.edu/~geerts/atsc2000/lab/synlab/holton.jpg"/>
          <p:cNvPicPr>
            <a:picLocks noChangeAspect="1" noChangeArrowheads="1"/>
          </p:cNvPicPr>
          <p:nvPr/>
        </p:nvPicPr>
        <p:blipFill rotWithShape="1">
          <a:blip r:embed="rId2">
            <a:extLst>
              <a:ext uri="{28A0092B-C50C-407E-A947-70E740481C1C}">
                <a14:useLocalDpi xmlns:a14="http://schemas.microsoft.com/office/drawing/2010/main" val="0"/>
              </a:ext>
            </a:extLst>
          </a:blip>
          <a:srcRect b="38146"/>
          <a:stretch/>
        </p:blipFill>
        <p:spPr bwMode="auto">
          <a:xfrm>
            <a:off x="1691680" y="1196752"/>
            <a:ext cx="5544615" cy="276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0531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3"/>
          <p:cNvSpPr/>
          <p:nvPr/>
        </p:nvSpPr>
        <p:spPr>
          <a:xfrm>
            <a:off x="179512" y="620688"/>
            <a:ext cx="8820472" cy="646331"/>
          </a:xfrm>
          <a:prstGeom prst="rect">
            <a:avLst/>
          </a:prstGeom>
        </p:spPr>
        <p:txBody>
          <a:bodyPr wrap="square">
            <a:spAutoFit/>
          </a:bodyPr>
          <a:lstStyle/>
          <a:p>
            <a:pPr lvl="0"/>
            <a:r>
              <a:rPr lang="fr-FR" dirty="0" smtClean="0"/>
              <a:t>À l’aide des </a:t>
            </a:r>
            <a:r>
              <a:rPr lang="fr-FR" dirty="0"/>
              <a:t>9 </a:t>
            </a:r>
            <a:r>
              <a:rPr lang="fr-FR" dirty="0" smtClean="0"/>
              <a:t>cartes précédentes, </a:t>
            </a:r>
            <a:r>
              <a:rPr lang="fr-FR" dirty="0"/>
              <a:t>tracer la pression minimale du niveau de la mer par rapport au temps. Indiquez quand le cyclone était plus intense.</a:t>
            </a:r>
            <a:endParaRPr lang="fr-CA" dirty="0"/>
          </a:p>
        </p:txBody>
      </p:sp>
      <p:sp>
        <p:nvSpPr>
          <p:cNvPr id="5" name="Espace réservé du numéro de diapositive 4"/>
          <p:cNvSpPr>
            <a:spLocks noGrp="1"/>
          </p:cNvSpPr>
          <p:nvPr>
            <p:ph type="sldNum" sz="quarter" idx="12"/>
          </p:nvPr>
        </p:nvSpPr>
        <p:spPr/>
        <p:txBody>
          <a:bodyPr/>
          <a:lstStyle/>
          <a:p>
            <a:fld id="{B25CFFA6-9D08-4851-9BDD-E1DB94374450}" type="slidenum">
              <a:rPr lang="fr-CA" smtClean="0"/>
              <a:t>86</a:t>
            </a:fld>
            <a:endParaRPr lang="fr-CA"/>
          </a:p>
        </p:txBody>
      </p:sp>
      <p:grpSp>
        <p:nvGrpSpPr>
          <p:cNvPr id="11" name="Groupe 10"/>
          <p:cNvGrpSpPr/>
          <p:nvPr/>
        </p:nvGrpSpPr>
        <p:grpSpPr>
          <a:xfrm>
            <a:off x="1110133" y="1525562"/>
            <a:ext cx="6126163" cy="3703638"/>
            <a:chOff x="1110133" y="1525562"/>
            <a:chExt cx="6126163" cy="3703638"/>
          </a:xfrm>
        </p:grpSpPr>
        <p:graphicFrame>
          <p:nvGraphicFramePr>
            <p:cNvPr id="3" name="Objet 2"/>
            <p:cNvGraphicFramePr>
              <a:graphicFrameLocks noChangeAspect="1"/>
            </p:cNvGraphicFramePr>
            <p:nvPr>
              <p:extLst>
                <p:ext uri="{D42A27DB-BD31-4B8C-83A1-F6EECF244321}">
                  <p14:modId xmlns:p14="http://schemas.microsoft.com/office/powerpoint/2010/main" val="1392435194"/>
                </p:ext>
              </p:extLst>
            </p:nvPr>
          </p:nvGraphicFramePr>
          <p:xfrm>
            <a:off x="1110133" y="1525562"/>
            <a:ext cx="6126163" cy="3703638"/>
          </p:xfrm>
          <a:graphic>
            <a:graphicData uri="http://schemas.openxmlformats.org/presentationml/2006/ole">
              <mc:AlternateContent xmlns:mc="http://schemas.openxmlformats.org/markup-compatibility/2006">
                <mc:Choice xmlns:v="urn:schemas-microsoft-com:vml" Requires="v">
                  <p:oleObj spid="_x0000_s2081" name="Graphique" r:id="rId3" imgW="6124575" imgH="3705225" progId="Excel.Chart.8">
                    <p:embed/>
                  </p:oleObj>
                </mc:Choice>
                <mc:Fallback>
                  <p:oleObj name="Graphique" r:id="rId3" imgW="6124575" imgH="3705225" progId="Excel.Chart.8">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133" y="1525562"/>
                          <a:ext cx="6126163" cy="3703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ZoneTexte 5"/>
            <p:cNvSpPr txBox="1"/>
            <p:nvPr/>
          </p:nvSpPr>
          <p:spPr>
            <a:xfrm>
              <a:off x="1835696" y="1844824"/>
              <a:ext cx="975652" cy="307777"/>
            </a:xfrm>
            <a:prstGeom prst="rect">
              <a:avLst/>
            </a:prstGeom>
            <a:solidFill>
              <a:schemeClr val="bg1"/>
            </a:solidFill>
          </p:spPr>
          <p:txBody>
            <a:bodyPr wrap="none" rtlCol="0">
              <a:spAutoFit/>
            </a:bodyPr>
            <a:lstStyle/>
            <a:p>
              <a:r>
                <a:rPr lang="fr-FR" sz="1400" dirty="0" smtClean="0"/>
                <a:t>16 octobre</a:t>
              </a:r>
              <a:endParaRPr lang="fr-FR" sz="1400" dirty="0"/>
            </a:p>
          </p:txBody>
        </p:sp>
        <p:sp>
          <p:nvSpPr>
            <p:cNvPr id="7" name="ZoneTexte 6"/>
            <p:cNvSpPr txBox="1"/>
            <p:nvPr/>
          </p:nvSpPr>
          <p:spPr>
            <a:xfrm>
              <a:off x="3524340" y="1844824"/>
              <a:ext cx="975652" cy="307777"/>
            </a:xfrm>
            <a:prstGeom prst="rect">
              <a:avLst/>
            </a:prstGeom>
            <a:solidFill>
              <a:schemeClr val="bg1"/>
            </a:solidFill>
          </p:spPr>
          <p:txBody>
            <a:bodyPr wrap="none" rtlCol="0">
              <a:spAutoFit/>
            </a:bodyPr>
            <a:lstStyle/>
            <a:p>
              <a:r>
                <a:rPr lang="fr-FR" sz="1400" dirty="0" smtClean="0"/>
                <a:t>17 octobre</a:t>
              </a:r>
              <a:endParaRPr lang="fr-FR" sz="1400" dirty="0"/>
            </a:p>
          </p:txBody>
        </p:sp>
        <p:sp>
          <p:nvSpPr>
            <p:cNvPr id="8" name="ZoneTexte 7"/>
            <p:cNvSpPr txBox="1"/>
            <p:nvPr/>
          </p:nvSpPr>
          <p:spPr>
            <a:xfrm>
              <a:off x="5468556" y="1844824"/>
              <a:ext cx="975652" cy="307777"/>
            </a:xfrm>
            <a:prstGeom prst="rect">
              <a:avLst/>
            </a:prstGeom>
            <a:solidFill>
              <a:schemeClr val="bg1"/>
            </a:solidFill>
          </p:spPr>
          <p:txBody>
            <a:bodyPr wrap="none" rtlCol="0">
              <a:spAutoFit/>
            </a:bodyPr>
            <a:lstStyle/>
            <a:p>
              <a:r>
                <a:rPr lang="fr-FR" sz="1400" dirty="0" smtClean="0"/>
                <a:t>18 octobre</a:t>
              </a:r>
              <a:endParaRPr lang="fr-FR" sz="1400" dirty="0"/>
            </a:p>
          </p:txBody>
        </p:sp>
        <p:sp>
          <p:nvSpPr>
            <p:cNvPr id="9" name="ZoneTexte 8"/>
            <p:cNvSpPr txBox="1"/>
            <p:nvPr/>
          </p:nvSpPr>
          <p:spPr>
            <a:xfrm rot="16200000">
              <a:off x="52446" y="3248288"/>
              <a:ext cx="2682657" cy="307777"/>
            </a:xfrm>
            <a:prstGeom prst="rect">
              <a:avLst/>
            </a:prstGeom>
            <a:solidFill>
              <a:schemeClr val="bg1"/>
            </a:solidFill>
          </p:spPr>
          <p:txBody>
            <a:bodyPr wrap="none" rtlCol="0">
              <a:spAutoFit/>
            </a:bodyPr>
            <a:lstStyle/>
            <a:p>
              <a:r>
                <a:rPr lang="fr-FR" sz="1400" dirty="0" smtClean="0"/>
                <a:t>Pression minimal à la surface (mb)</a:t>
              </a:r>
              <a:endParaRPr lang="fr-FR" sz="1400" dirty="0"/>
            </a:p>
          </p:txBody>
        </p:sp>
        <p:sp>
          <p:nvSpPr>
            <p:cNvPr id="10" name="ZoneTexte 9"/>
            <p:cNvSpPr txBox="1"/>
            <p:nvPr/>
          </p:nvSpPr>
          <p:spPr>
            <a:xfrm>
              <a:off x="4028396" y="4797152"/>
              <a:ext cx="967316" cy="307777"/>
            </a:xfrm>
            <a:prstGeom prst="rect">
              <a:avLst/>
            </a:prstGeom>
            <a:solidFill>
              <a:schemeClr val="bg1"/>
            </a:solidFill>
          </p:spPr>
          <p:txBody>
            <a:bodyPr wrap="none" rtlCol="0">
              <a:spAutoFit/>
            </a:bodyPr>
            <a:lstStyle/>
            <a:p>
              <a:r>
                <a:rPr lang="fr-FR" sz="1400" dirty="0" smtClean="0"/>
                <a:t>Heure UTC</a:t>
              </a:r>
              <a:endParaRPr lang="fr-FR" sz="1400" dirty="0"/>
            </a:p>
          </p:txBody>
        </p:sp>
      </p:grpSp>
    </p:spTree>
    <p:extLst>
      <p:ext uri="{BB962C8B-B14F-4D97-AF65-F5344CB8AC3E}">
        <p14:creationId xmlns:p14="http://schemas.microsoft.com/office/powerpoint/2010/main" val="312776982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smtClean="0"/>
              <a:t>EXERCICE -</a:t>
            </a:r>
            <a:r>
              <a:rPr lang="fr-FR" dirty="0" smtClean="0"/>
              <a:t>12.4</a:t>
            </a:r>
            <a:r>
              <a:rPr lang="fr-FR" dirty="0" smtClean="0"/>
              <a:t/>
            </a:r>
            <a:br>
              <a:rPr lang="fr-FR" dirty="0" smtClean="0"/>
            </a:br>
            <a:r>
              <a:rPr lang="fr-FR" dirty="0" smtClean="0"/>
              <a:t>L’importance des ondes courtes</a:t>
            </a:r>
            <a:endParaRPr lang="fr-FR" dirty="0"/>
          </a:p>
        </p:txBody>
      </p:sp>
      <p:sp>
        <p:nvSpPr>
          <p:cNvPr id="3" name="Sous-titre 2"/>
          <p:cNvSpPr>
            <a:spLocks noGrp="1"/>
          </p:cNvSpPr>
          <p:nvPr>
            <p:ph type="body" idx="1"/>
          </p:nvPr>
        </p:nvSpPr>
        <p:spPr/>
        <p:txBody>
          <a:bodyPr/>
          <a:lstStyle/>
          <a:p>
            <a:r>
              <a:rPr lang="fr-CA" b="1" dirty="0" smtClean="0"/>
              <a:t>Évolution des cyclones extratropicaux </a:t>
            </a:r>
            <a:endParaRPr lang="fr-CA" dirty="0" smtClean="0"/>
          </a:p>
          <a:p>
            <a:endParaRPr lang="fr-CA" dirty="0"/>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87</a:t>
            </a:fld>
            <a:endParaRPr lang="fr-CA"/>
          </a:p>
        </p:txBody>
      </p:sp>
    </p:spTree>
    <p:extLst>
      <p:ext uri="{BB962C8B-B14F-4D97-AF65-F5344CB8AC3E}">
        <p14:creationId xmlns:p14="http://schemas.microsoft.com/office/powerpoint/2010/main" val="28218435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886" y="692696"/>
            <a:ext cx="2291653" cy="369332"/>
          </a:xfrm>
          <a:prstGeom prst="rect">
            <a:avLst/>
          </a:prstGeom>
        </p:spPr>
        <p:txBody>
          <a:bodyPr wrap="none">
            <a:spAutoFit/>
          </a:bodyPr>
          <a:lstStyle/>
          <a:p>
            <a:r>
              <a:rPr lang="fr-CA" b="1" dirty="0" smtClean="0"/>
              <a:t>Écoulement à 500 </a:t>
            </a:r>
            <a:r>
              <a:rPr lang="fr-CA" b="1" dirty="0" err="1" smtClean="0"/>
              <a:t>hPa</a:t>
            </a:r>
            <a:endParaRPr lang="fr-CA" b="1" dirty="0"/>
          </a:p>
        </p:txBody>
      </p:sp>
      <p:sp>
        <p:nvSpPr>
          <p:cNvPr id="4" name="Rectangle 3"/>
          <p:cNvSpPr/>
          <p:nvPr/>
        </p:nvSpPr>
        <p:spPr>
          <a:xfrm>
            <a:off x="212676" y="1052736"/>
            <a:ext cx="8463780" cy="646331"/>
          </a:xfrm>
          <a:prstGeom prst="rect">
            <a:avLst/>
          </a:prstGeom>
        </p:spPr>
        <p:txBody>
          <a:bodyPr wrap="square">
            <a:spAutoFit/>
          </a:bodyPr>
          <a:lstStyle/>
          <a:p>
            <a:r>
              <a:rPr lang="fr-CA" dirty="0" smtClean="0"/>
              <a:t>Cette tempête a commencé comme une onde courte au niveau de 500 mb que s’est amplifiée en traversant les Rocheuses. </a:t>
            </a:r>
            <a:endParaRPr lang="fr-CA" dirty="0"/>
          </a:p>
        </p:txBody>
      </p:sp>
      <p:pic>
        <p:nvPicPr>
          <p:cNvPr id="56322" name="Picture 2" descr="http://www.atmos.uwyo.edu/~geerts/atsc2000/lab/synlab/500mb_17oct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178" y="1772816"/>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167045"/>
            <a:ext cx="9144000" cy="646331"/>
          </a:xfrm>
          <a:prstGeom prst="rect">
            <a:avLst/>
          </a:prstGeom>
        </p:spPr>
        <p:txBody>
          <a:bodyPr wrap="square">
            <a:spAutoFit/>
          </a:bodyPr>
          <a:lstStyle/>
          <a:p>
            <a:r>
              <a:rPr lang="fr-CA" dirty="0" smtClean="0"/>
              <a:t>Le creux en altitude, où l’écoulement est cyclonique (le maximum de tourbillon est représenté en vert clair) se situe entre le Utah et le Wyoming. </a:t>
            </a:r>
            <a:endParaRPr lang="fr-CA" dirty="0"/>
          </a:p>
        </p:txBody>
      </p:sp>
      <p:sp>
        <p:nvSpPr>
          <p:cNvPr id="6" name="Rectangle 5"/>
          <p:cNvSpPr/>
          <p:nvPr/>
        </p:nvSpPr>
        <p:spPr>
          <a:xfrm>
            <a:off x="1344178" y="5632585"/>
            <a:ext cx="1953805" cy="369332"/>
          </a:xfrm>
          <a:prstGeom prst="rect">
            <a:avLst/>
          </a:prstGeom>
        </p:spPr>
        <p:txBody>
          <a:bodyPr wrap="none">
            <a:spAutoFit/>
          </a:bodyPr>
          <a:lstStyle/>
          <a:p>
            <a:r>
              <a:rPr lang="en-CA" u="sng" dirty="0">
                <a:solidFill>
                  <a:schemeClr val="bg1"/>
                </a:solidFill>
              </a:rPr>
              <a:t>00 UTC 17 October</a:t>
            </a:r>
            <a:endParaRPr lang="fr-CA" dirty="0">
              <a:solidFill>
                <a:schemeClr val="bg1"/>
              </a:solidFill>
            </a:endParaRPr>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88</a:t>
            </a:fld>
            <a:endParaRPr lang="fr-CA"/>
          </a:p>
        </p:txBody>
      </p:sp>
    </p:spTree>
    <p:extLst>
      <p:ext uri="{BB962C8B-B14F-4D97-AF65-F5344CB8AC3E}">
        <p14:creationId xmlns:p14="http://schemas.microsoft.com/office/powerpoint/2010/main" val="319588956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r>
              <a:rPr lang="fr-CA" dirty="0" smtClean="0"/>
              <a:t>L’onde courte progresse vers l’est,  et le maximum de tourbillon a augmenté (jaune à l’intérieur du vert).</a:t>
            </a:r>
            <a:endParaRPr lang="fr-CA" dirty="0"/>
          </a:p>
        </p:txBody>
      </p:sp>
      <p:pic>
        <p:nvPicPr>
          <p:cNvPr id="55298" name="Picture 2" descr="http://www.atmos.uwyo.edu/~geerts/atsc2000/lab/synlab/500mb_17oct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072" y="856083"/>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01072" y="4520632"/>
            <a:ext cx="1991699" cy="369332"/>
          </a:xfrm>
          <a:prstGeom prst="rect">
            <a:avLst/>
          </a:prstGeom>
          <a:noFill/>
        </p:spPr>
        <p:txBody>
          <a:bodyPr wrap="none">
            <a:spAutoFit/>
          </a:bodyPr>
          <a:lstStyle/>
          <a:p>
            <a:r>
              <a:rPr lang="en-CA" u="sng" dirty="0">
                <a:solidFill>
                  <a:schemeClr val="bg1"/>
                </a:solidFill>
              </a:rPr>
              <a:t>12 UTC 17 October</a:t>
            </a:r>
            <a:r>
              <a:rPr lang="en-CA" dirty="0">
                <a:solidFill>
                  <a:schemeClr val="bg1"/>
                </a:solidFill>
              </a:rPr>
              <a:t>,</a:t>
            </a:r>
            <a:endParaRPr lang="fr-CA" dirty="0">
              <a:solidFill>
                <a:schemeClr val="bg1"/>
              </a:solidFill>
            </a:endParaRPr>
          </a:p>
        </p:txBody>
      </p:sp>
      <p:sp>
        <p:nvSpPr>
          <p:cNvPr id="5" name="Rectangle 4"/>
          <p:cNvSpPr/>
          <p:nvPr/>
        </p:nvSpPr>
        <p:spPr>
          <a:xfrm>
            <a:off x="43086" y="5229200"/>
            <a:ext cx="9100914" cy="1200329"/>
          </a:xfrm>
          <a:prstGeom prst="rect">
            <a:avLst/>
          </a:prstGeom>
        </p:spPr>
        <p:txBody>
          <a:bodyPr wrap="square">
            <a:spAutoFit/>
          </a:bodyPr>
          <a:lstStyle/>
          <a:p>
            <a:r>
              <a:rPr lang="fr-FR" dirty="0"/>
              <a:t>Cela signifie que le </a:t>
            </a:r>
            <a:r>
              <a:rPr lang="fr-FR" dirty="0" smtClean="0"/>
              <a:t>creux </a:t>
            </a:r>
            <a:r>
              <a:rPr lang="fr-FR" dirty="0"/>
              <a:t>est plus </a:t>
            </a:r>
            <a:r>
              <a:rPr lang="fr-FR" dirty="0" smtClean="0"/>
              <a:t>profond. </a:t>
            </a:r>
            <a:r>
              <a:rPr lang="fr-FR" dirty="0"/>
              <a:t>Le </a:t>
            </a:r>
            <a:r>
              <a:rPr lang="fr-FR" dirty="0" smtClean="0"/>
              <a:t>creux principal </a:t>
            </a:r>
            <a:r>
              <a:rPr lang="fr-FR" dirty="0"/>
              <a:t>à ondes courtes est situé au-dessus du Nebraska et du Dakota du Sud</a:t>
            </a:r>
            <a:r>
              <a:rPr lang="fr-FR" dirty="0" smtClean="0"/>
              <a:t>. Un contour fermé se forme  (montré </a:t>
            </a:r>
            <a:r>
              <a:rPr lang="fr-FR" dirty="0"/>
              <a:t>comme un contour blanc fermé) </a:t>
            </a:r>
            <a:r>
              <a:rPr lang="fr-FR" dirty="0" smtClean="0"/>
              <a:t>et se sépare de l’écoulement principal. </a:t>
            </a:r>
            <a:r>
              <a:rPr lang="fr-FR" dirty="0"/>
              <a:t>Ce </a:t>
            </a:r>
            <a:r>
              <a:rPr lang="fr-FR" dirty="0" smtClean="0"/>
              <a:t>creux en altitude continuera de s’intensifier dans les prochaines 12 h dans sa trajectoire vers le </a:t>
            </a:r>
            <a:r>
              <a:rPr lang="fr-FR" dirty="0"/>
              <a:t>nord-est </a:t>
            </a:r>
            <a:r>
              <a:rPr lang="fr-FR" dirty="0" smtClean="0"/>
              <a:t>du Minnesota</a:t>
            </a:r>
            <a:r>
              <a:rPr lang="fr-FR" dirty="0"/>
              <a:t>.</a:t>
            </a:r>
            <a:endParaRPr lang="fr-CA" dirty="0"/>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89</a:t>
            </a:fld>
            <a:endParaRPr lang="fr-CA"/>
          </a:p>
        </p:txBody>
      </p:sp>
    </p:spTree>
    <p:extLst>
      <p:ext uri="{BB962C8B-B14F-4D97-AF65-F5344CB8AC3E}">
        <p14:creationId xmlns:p14="http://schemas.microsoft.com/office/powerpoint/2010/main" val="31958895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Pression au niveau moyen de la mer</a:t>
            </a:r>
            <a:endParaRPr lang="fr-CA" dirty="0"/>
          </a:p>
        </p:txBody>
      </p:sp>
      <p:pic>
        <p:nvPicPr>
          <p:cNvPr id="6146" name="Picture 2" descr="http://www.atmos.uwyo.edu/~geerts/atsc2000/lab/synlab/anim_pre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84784"/>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B25CFFA6-9D08-4851-9BDD-E1DB94374450}" type="slidenum">
              <a:rPr lang="fr-CA" smtClean="0"/>
              <a:t>9</a:t>
            </a:fld>
            <a:endParaRPr lang="fr-CA"/>
          </a:p>
        </p:txBody>
      </p:sp>
    </p:spTree>
    <p:extLst>
      <p:ext uri="{BB962C8B-B14F-4D97-AF65-F5344CB8AC3E}">
        <p14:creationId xmlns:p14="http://schemas.microsoft.com/office/powerpoint/2010/main" val="36875391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74" y="1191"/>
            <a:ext cx="9108926" cy="2585323"/>
          </a:xfrm>
          <a:prstGeom prst="rect">
            <a:avLst/>
          </a:prstGeom>
          <a:solidFill>
            <a:schemeClr val="bg1"/>
          </a:solidFill>
        </p:spPr>
        <p:txBody>
          <a:bodyPr wrap="square">
            <a:spAutoFit/>
          </a:bodyPr>
          <a:lstStyle/>
          <a:p>
            <a:r>
              <a:rPr lang="fr-FR" dirty="0"/>
              <a:t>Après </a:t>
            </a:r>
            <a:r>
              <a:rPr lang="fr-FR" dirty="0" smtClean="0"/>
              <a:t>le </a:t>
            </a:r>
            <a:r>
              <a:rPr lang="fr-FR" dirty="0"/>
              <a:t>18 </a:t>
            </a:r>
            <a:r>
              <a:rPr lang="fr-FR" dirty="0" smtClean="0"/>
              <a:t>octobre 00 UTC, </a:t>
            </a:r>
            <a:r>
              <a:rPr lang="fr-FR" dirty="0"/>
              <a:t>la crête en aval </a:t>
            </a:r>
            <a:r>
              <a:rPr lang="fr-FR" dirty="0" smtClean="0"/>
              <a:t>s’amplifie </a:t>
            </a:r>
            <a:r>
              <a:rPr lang="fr-FR" dirty="0"/>
              <a:t>et entrave la progression vers l'est. Par la suite, </a:t>
            </a:r>
            <a:r>
              <a:rPr lang="fr-FR" dirty="0" smtClean="0"/>
              <a:t>l’écoulement est méridional  (nord-sud ): le maximum de tourbillon au  nord </a:t>
            </a:r>
            <a:r>
              <a:rPr lang="fr-FR" dirty="0"/>
              <a:t>du Minnesota et le Canada </a:t>
            </a:r>
            <a:r>
              <a:rPr lang="fr-FR" dirty="0" smtClean="0"/>
              <a:t>coïncide avec le creux. L’advection de tourbillon est nulle. Par contre, plus au sud, </a:t>
            </a:r>
            <a:r>
              <a:rPr lang="fr-FR" dirty="0"/>
              <a:t>sur l'Illinois et </a:t>
            </a:r>
            <a:r>
              <a:rPr lang="fr-FR" dirty="0" smtClean="0"/>
              <a:t>l'Indiana, l’advection de tourbillon est importante. Le creux se déplacera vers l’est formera un creux fermé quasi-stationnaire sur </a:t>
            </a:r>
            <a:r>
              <a:rPr lang="fr-FR" dirty="0"/>
              <a:t>l'Ohio et </a:t>
            </a:r>
            <a:r>
              <a:rPr lang="fr-FR" dirty="0" smtClean="0"/>
              <a:t>sera </a:t>
            </a:r>
            <a:r>
              <a:rPr lang="fr-FR" dirty="0"/>
              <a:t>associée à des précipitations importantes et à certaines inondations sur l'Ohio et le nord-est des États-Unis le 20 octobre 1996. </a:t>
            </a:r>
            <a:r>
              <a:rPr lang="fr-FR" dirty="0" smtClean="0"/>
              <a:t> </a:t>
            </a:r>
          </a:p>
          <a:p>
            <a:endParaRPr lang="fr-FR" dirty="0" smtClean="0"/>
          </a:p>
          <a:p>
            <a:r>
              <a:rPr lang="fr-FR" dirty="0" smtClean="0">
                <a:effectLst>
                  <a:outerShdw blurRad="38100" dist="38100" dir="2700000" algn="tl">
                    <a:srgbClr val="000000">
                      <a:alpha val="43137"/>
                    </a:srgbClr>
                  </a:outerShdw>
                </a:effectLst>
              </a:rPr>
              <a:t>- Pourquoi l’advection positive de tourbillon est souvent accompagnée de précipitation?</a:t>
            </a:r>
            <a:endParaRPr lang="fr-CA" dirty="0">
              <a:effectLst>
                <a:outerShdw blurRad="38100" dist="38100" dir="2700000" algn="tl">
                  <a:srgbClr val="000000">
                    <a:alpha val="43137"/>
                  </a:srgbClr>
                </a:outerShdw>
              </a:effectLst>
            </a:endParaRPr>
          </a:p>
        </p:txBody>
      </p:sp>
      <p:pic>
        <p:nvPicPr>
          <p:cNvPr id="54274" name="Picture 2" descr="http://www.atmos.uwyo.edu/~geerts/atsc2000/lab/synlab/500mb_17oct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561" y="2584275"/>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01072" y="6084004"/>
            <a:ext cx="1991699" cy="369332"/>
          </a:xfrm>
          <a:prstGeom prst="rect">
            <a:avLst/>
          </a:prstGeom>
          <a:noFill/>
        </p:spPr>
        <p:txBody>
          <a:bodyPr wrap="none">
            <a:spAutoFit/>
          </a:bodyPr>
          <a:lstStyle/>
          <a:p>
            <a:r>
              <a:rPr lang="en-CA" u="sng" dirty="0" smtClean="0">
                <a:solidFill>
                  <a:schemeClr val="bg1"/>
                </a:solidFill>
              </a:rPr>
              <a:t>00 </a:t>
            </a:r>
            <a:r>
              <a:rPr lang="en-CA" u="sng" dirty="0">
                <a:solidFill>
                  <a:schemeClr val="bg1"/>
                </a:solidFill>
              </a:rPr>
              <a:t>UTC </a:t>
            </a:r>
            <a:r>
              <a:rPr lang="en-CA" u="sng" dirty="0" smtClean="0">
                <a:solidFill>
                  <a:schemeClr val="bg1"/>
                </a:solidFill>
              </a:rPr>
              <a:t>18 </a:t>
            </a:r>
            <a:r>
              <a:rPr lang="en-CA" u="sng" dirty="0">
                <a:solidFill>
                  <a:schemeClr val="bg1"/>
                </a:solidFill>
              </a:rPr>
              <a:t>October</a:t>
            </a:r>
            <a:r>
              <a:rPr lang="en-CA" dirty="0">
                <a:solidFill>
                  <a:schemeClr val="bg1"/>
                </a:solidFill>
              </a:rPr>
              <a:t>,</a:t>
            </a:r>
            <a:endParaRPr lang="fr-CA" dirty="0">
              <a:solidFill>
                <a:schemeClr val="bg1"/>
              </a:solidFill>
            </a:endParaRPr>
          </a:p>
        </p:txBody>
      </p:sp>
      <p:sp>
        <p:nvSpPr>
          <p:cNvPr id="3" name="Espace réservé du numéro de diapositive 2"/>
          <p:cNvSpPr>
            <a:spLocks noGrp="1"/>
          </p:cNvSpPr>
          <p:nvPr>
            <p:ph type="sldNum" sz="quarter" idx="12"/>
          </p:nvPr>
        </p:nvSpPr>
        <p:spPr/>
        <p:txBody>
          <a:bodyPr/>
          <a:lstStyle/>
          <a:p>
            <a:fld id="{B25CFFA6-9D08-4851-9BDD-E1DB94374450}" type="slidenum">
              <a:rPr lang="fr-CA" smtClean="0"/>
              <a:t>90</a:t>
            </a:fld>
            <a:endParaRPr lang="fr-CA"/>
          </a:p>
        </p:txBody>
      </p:sp>
    </p:spTree>
    <p:extLst>
      <p:ext uri="{BB962C8B-B14F-4D97-AF65-F5344CB8AC3E}">
        <p14:creationId xmlns:p14="http://schemas.microsoft.com/office/powerpoint/2010/main" val="31958895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624"/>
            <a:ext cx="9144000" cy="2308324"/>
          </a:xfrm>
          <a:prstGeom prst="rect">
            <a:avLst/>
          </a:prstGeom>
        </p:spPr>
        <p:txBody>
          <a:bodyPr wrap="square">
            <a:spAutoFit/>
          </a:bodyPr>
          <a:lstStyle/>
          <a:p>
            <a:r>
              <a:rPr lang="en-CA" b="1" dirty="0"/>
              <a:t>Surface</a:t>
            </a:r>
            <a:endParaRPr lang="fr-CA" b="1" dirty="0"/>
          </a:p>
          <a:p>
            <a:r>
              <a:rPr lang="fr-FR" dirty="0" smtClean="0"/>
              <a:t>Le </a:t>
            </a:r>
            <a:r>
              <a:rPr lang="fr-FR" dirty="0"/>
              <a:t>17 </a:t>
            </a:r>
            <a:r>
              <a:rPr lang="fr-FR" dirty="0" smtClean="0"/>
              <a:t>octobre 00 UTC, </a:t>
            </a:r>
            <a:r>
              <a:rPr lang="fr-FR" dirty="0"/>
              <a:t>le centre </a:t>
            </a:r>
            <a:r>
              <a:rPr lang="fr-FR" dirty="0" smtClean="0"/>
              <a:t>de basse pression à surface </a:t>
            </a:r>
            <a:r>
              <a:rPr lang="fr-FR" dirty="0"/>
              <a:t>à basse pression </a:t>
            </a:r>
            <a:r>
              <a:rPr lang="fr-FR" dirty="0" smtClean="0"/>
              <a:t>(isobares : contours noirs minces) </a:t>
            </a:r>
            <a:r>
              <a:rPr lang="fr-FR" dirty="0"/>
              <a:t>est situé sur l'ouest du Kansas avec une pression centrale de 995 mb </a:t>
            </a:r>
            <a:r>
              <a:rPr lang="fr-FR" dirty="0" smtClean="0"/>
              <a:t>(en blanc </a:t>
            </a:r>
            <a:r>
              <a:rPr lang="fr-FR" dirty="0"/>
              <a:t>dans </a:t>
            </a:r>
            <a:r>
              <a:rPr lang="fr-FR" dirty="0" smtClean="0"/>
              <a:t>du L). </a:t>
            </a:r>
            <a:r>
              <a:rPr lang="fr-FR" dirty="0"/>
              <a:t>La température est indiquée en </a:t>
            </a:r>
            <a:r>
              <a:rPr lang="fr-FR" dirty="0" smtClean="0"/>
              <a:t>échelle de couleur. </a:t>
            </a:r>
            <a:r>
              <a:rPr lang="fr-FR" dirty="0"/>
              <a:t>Les gradients thermiques les plus </a:t>
            </a:r>
            <a:r>
              <a:rPr lang="fr-FR" dirty="0" smtClean="0"/>
              <a:t>forts </a:t>
            </a:r>
            <a:r>
              <a:rPr lang="fr-FR" dirty="0"/>
              <a:t>associés à cette tempête se situent le long du front froid qui s'étend </a:t>
            </a:r>
            <a:r>
              <a:rPr lang="fr-FR" dirty="0" smtClean="0"/>
              <a:t>du centre de basse pression jusqu’au </a:t>
            </a:r>
            <a:r>
              <a:rPr lang="fr-FR" dirty="0"/>
              <a:t>nord du Nouveau-Mexique et le long du front chaud qui s'étend du </a:t>
            </a:r>
            <a:r>
              <a:rPr lang="fr-FR" dirty="0" smtClean="0"/>
              <a:t>centre de basse pression jusqu’à est </a:t>
            </a:r>
            <a:r>
              <a:rPr lang="fr-FR" dirty="0"/>
              <a:t>du Nebraska. Les gradients thermiques le long du reste du front chaud, à travers l'Iowa et le Wisconsin, sont beaucoup plus faibles.</a:t>
            </a:r>
            <a:endParaRPr lang="fr-CA" dirty="0"/>
          </a:p>
        </p:txBody>
      </p:sp>
      <p:pic>
        <p:nvPicPr>
          <p:cNvPr id="61442" name="Picture 2" descr="http://www.atmos.uwyo.edu/~geerts/atsc2000/lab/synlab/sfc_17oct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612" y="2348880"/>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66067" y="6525344"/>
            <a:ext cx="1953805" cy="369332"/>
          </a:xfrm>
          <a:prstGeom prst="rect">
            <a:avLst/>
          </a:prstGeom>
        </p:spPr>
        <p:txBody>
          <a:bodyPr wrap="none">
            <a:spAutoFit/>
          </a:bodyPr>
          <a:lstStyle/>
          <a:p>
            <a:r>
              <a:rPr lang="en-CA" u="sng" dirty="0"/>
              <a:t>00 UTC 17 October</a:t>
            </a:r>
            <a:endParaRPr lang="fr-FR" dirty="0"/>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91</a:t>
            </a:fld>
            <a:endParaRPr lang="fr-CA"/>
          </a:p>
        </p:txBody>
      </p:sp>
    </p:spTree>
    <p:extLst>
      <p:ext uri="{BB962C8B-B14F-4D97-AF65-F5344CB8AC3E}">
        <p14:creationId xmlns:p14="http://schemas.microsoft.com/office/powerpoint/2010/main" val="297657024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atmos.uwyo.edu/~geerts/atsc2000/lab/synlab/sfc_17oct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988840"/>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71600" y="6226706"/>
            <a:ext cx="1953805" cy="369332"/>
          </a:xfrm>
          <a:prstGeom prst="rect">
            <a:avLst/>
          </a:prstGeom>
        </p:spPr>
        <p:txBody>
          <a:bodyPr wrap="none">
            <a:spAutoFit/>
          </a:bodyPr>
          <a:lstStyle/>
          <a:p>
            <a:r>
              <a:rPr lang="en-CA" u="sng" dirty="0" smtClean="0"/>
              <a:t>12 </a:t>
            </a:r>
            <a:r>
              <a:rPr lang="en-CA" u="sng" dirty="0"/>
              <a:t>UTC 17 October</a:t>
            </a:r>
            <a:endParaRPr lang="fr-FR" dirty="0"/>
          </a:p>
        </p:txBody>
      </p:sp>
      <p:sp>
        <p:nvSpPr>
          <p:cNvPr id="4" name="Rectangle 3"/>
          <p:cNvSpPr/>
          <p:nvPr/>
        </p:nvSpPr>
        <p:spPr>
          <a:xfrm>
            <a:off x="251520" y="188640"/>
            <a:ext cx="8640960" cy="1200329"/>
          </a:xfrm>
          <a:prstGeom prst="rect">
            <a:avLst/>
          </a:prstGeom>
        </p:spPr>
        <p:txBody>
          <a:bodyPr wrap="square">
            <a:spAutoFit/>
          </a:bodyPr>
          <a:lstStyle/>
          <a:p>
            <a:r>
              <a:rPr lang="fr-FR" dirty="0" smtClean="0"/>
              <a:t>Le 17 octobre 12 UTC, </a:t>
            </a:r>
            <a:r>
              <a:rPr lang="fr-FR" dirty="0"/>
              <a:t>la </a:t>
            </a:r>
            <a:r>
              <a:rPr lang="fr-FR" dirty="0" smtClean="0"/>
              <a:t>dépression </a:t>
            </a:r>
            <a:r>
              <a:rPr lang="fr-FR" dirty="0"/>
              <a:t>a progressé vers le nord-est et, bien que la pression centrale ne soit que </a:t>
            </a:r>
            <a:r>
              <a:rPr lang="fr-FR" dirty="0" smtClean="0"/>
              <a:t>de </a:t>
            </a:r>
            <a:r>
              <a:rPr lang="fr-FR" dirty="0"/>
              <a:t>992 mb, les gradients de pression autour du bas se sont renforcés et l'air </a:t>
            </a:r>
            <a:r>
              <a:rPr lang="fr-FR" dirty="0" smtClean="0"/>
              <a:t>froid </a:t>
            </a:r>
            <a:r>
              <a:rPr lang="fr-FR" dirty="0"/>
              <a:t>a été </a:t>
            </a:r>
            <a:r>
              <a:rPr lang="fr-FR" dirty="0" smtClean="0"/>
              <a:t>transporté  vers </a:t>
            </a:r>
            <a:r>
              <a:rPr lang="fr-FR" dirty="0"/>
              <a:t>le sud (à </a:t>
            </a:r>
            <a:r>
              <a:rPr lang="fr-FR" dirty="0" smtClean="0"/>
              <a:t>l‘ouest de la dépression) </a:t>
            </a:r>
            <a:r>
              <a:rPr lang="fr-FR" dirty="0"/>
              <a:t>et l'air chaud  </a:t>
            </a:r>
            <a:r>
              <a:rPr lang="fr-FR" dirty="0" smtClean="0"/>
              <a:t>été transféré </a:t>
            </a:r>
            <a:r>
              <a:rPr lang="fr-FR" dirty="0"/>
              <a:t>vers le nord (à </a:t>
            </a:r>
            <a:r>
              <a:rPr lang="fr-FR" dirty="0" smtClean="0"/>
              <a:t>l'est de la dépression).</a:t>
            </a:r>
            <a:endParaRPr lang="fr-FR" dirty="0"/>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92</a:t>
            </a:fld>
            <a:endParaRPr lang="fr-CA"/>
          </a:p>
        </p:txBody>
      </p:sp>
    </p:spTree>
    <p:extLst>
      <p:ext uri="{BB962C8B-B14F-4D97-AF65-F5344CB8AC3E}">
        <p14:creationId xmlns:p14="http://schemas.microsoft.com/office/powerpoint/2010/main" val="8364143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624"/>
            <a:ext cx="9144000" cy="1477328"/>
          </a:xfrm>
          <a:prstGeom prst="rect">
            <a:avLst/>
          </a:prstGeom>
        </p:spPr>
        <p:txBody>
          <a:bodyPr wrap="square">
            <a:spAutoFit/>
          </a:bodyPr>
          <a:lstStyle/>
          <a:p>
            <a:r>
              <a:rPr lang="fr-FR" dirty="0"/>
              <a:t>La </a:t>
            </a:r>
            <a:r>
              <a:rPr lang="fr-FR" dirty="0" smtClean="0"/>
              <a:t>dépression continue </a:t>
            </a:r>
            <a:r>
              <a:rPr lang="fr-FR" dirty="0"/>
              <a:t>de </a:t>
            </a:r>
            <a:r>
              <a:rPr lang="fr-FR" dirty="0" smtClean="0"/>
              <a:t>s‘intensifier au </a:t>
            </a:r>
            <a:r>
              <a:rPr lang="fr-FR" dirty="0"/>
              <a:t>cours des 12 heures suivantes </a:t>
            </a:r>
            <a:r>
              <a:rPr lang="fr-FR" dirty="0" smtClean="0"/>
              <a:t>(18 octobre </a:t>
            </a:r>
            <a:r>
              <a:rPr lang="fr-FR" dirty="0"/>
              <a:t>00 UTC </a:t>
            </a:r>
            <a:r>
              <a:rPr lang="fr-FR" dirty="0" smtClean="0"/>
              <a:t>) </a:t>
            </a:r>
            <a:r>
              <a:rPr lang="fr-FR" dirty="0"/>
              <a:t>et la structure thermique indique que la tempête a commencé </a:t>
            </a:r>
            <a:r>
              <a:rPr lang="fr-FR" dirty="0" smtClean="0"/>
              <a:t>sa phase d’occlusion: </a:t>
            </a:r>
            <a:r>
              <a:rPr lang="fr-FR" dirty="0"/>
              <a:t>l'air froid a commencé à </a:t>
            </a:r>
            <a:r>
              <a:rPr lang="fr-FR" dirty="0" smtClean="0"/>
              <a:t>s‘entourer </a:t>
            </a:r>
            <a:r>
              <a:rPr lang="fr-FR" dirty="0"/>
              <a:t>autour </a:t>
            </a:r>
            <a:r>
              <a:rPr lang="fr-FR" dirty="0" smtClean="0"/>
              <a:t>de la dépression, </a:t>
            </a:r>
            <a:r>
              <a:rPr lang="fr-FR" dirty="0"/>
              <a:t>en </a:t>
            </a:r>
            <a:r>
              <a:rPr lang="fr-FR" dirty="0" smtClean="0"/>
              <a:t>soulevant l’air chaud. </a:t>
            </a:r>
            <a:r>
              <a:rPr lang="fr-FR" dirty="0"/>
              <a:t>Le front froid </a:t>
            </a:r>
            <a:r>
              <a:rPr lang="fr-FR" dirty="0" smtClean="0"/>
              <a:t>reste fort </a:t>
            </a:r>
            <a:r>
              <a:rPr lang="fr-FR" dirty="0"/>
              <a:t>pendant toute la durée de la tempête, ce qui fait chuter la température à environ 11 ° C en 24 heures dans le Midwest.</a:t>
            </a:r>
            <a:endParaRPr lang="fr-CA" dirty="0"/>
          </a:p>
        </p:txBody>
      </p:sp>
      <p:pic>
        <p:nvPicPr>
          <p:cNvPr id="63490" name="Picture 2" descr="http://www.atmos.uwyo.edu/~geerts/atsc2000/lab/synlab/sfc_17oct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716" y="1484784"/>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9512" y="6023029"/>
            <a:ext cx="8784976" cy="646331"/>
          </a:xfrm>
          <a:prstGeom prst="rect">
            <a:avLst/>
          </a:prstGeom>
        </p:spPr>
        <p:txBody>
          <a:bodyPr wrap="square">
            <a:spAutoFit/>
          </a:bodyPr>
          <a:lstStyle/>
          <a:p>
            <a:r>
              <a:rPr lang="fr-CA" dirty="0" smtClean="0"/>
              <a:t>Vers 12 UTC, le 18 octobre, la dépression commence à se combler (la pression centrale augmente) et la tempête s’affaiblit tranquillement</a:t>
            </a:r>
            <a:endParaRPr lang="fr-CA" dirty="0"/>
          </a:p>
        </p:txBody>
      </p:sp>
      <p:sp>
        <p:nvSpPr>
          <p:cNvPr id="4" name="Rectangle 3"/>
          <p:cNvSpPr/>
          <p:nvPr/>
        </p:nvSpPr>
        <p:spPr>
          <a:xfrm>
            <a:off x="1312976" y="5674185"/>
            <a:ext cx="1953805" cy="369332"/>
          </a:xfrm>
          <a:prstGeom prst="rect">
            <a:avLst/>
          </a:prstGeom>
        </p:spPr>
        <p:txBody>
          <a:bodyPr wrap="none">
            <a:spAutoFit/>
          </a:bodyPr>
          <a:lstStyle/>
          <a:p>
            <a:r>
              <a:rPr lang="en-CA" u="sng" dirty="0"/>
              <a:t>00 UTC 18 October</a:t>
            </a:r>
            <a:endParaRPr lang="fr-FR" dirty="0"/>
          </a:p>
        </p:txBody>
      </p:sp>
      <p:sp>
        <p:nvSpPr>
          <p:cNvPr id="5" name="Espace réservé du numéro de diapositive 4"/>
          <p:cNvSpPr>
            <a:spLocks noGrp="1"/>
          </p:cNvSpPr>
          <p:nvPr>
            <p:ph type="sldNum" sz="quarter" idx="12"/>
          </p:nvPr>
        </p:nvSpPr>
        <p:spPr/>
        <p:txBody>
          <a:bodyPr/>
          <a:lstStyle/>
          <a:p>
            <a:fld id="{B25CFFA6-9D08-4851-9BDD-E1DB94374450}" type="slidenum">
              <a:rPr lang="fr-CA" smtClean="0"/>
              <a:t>93</a:t>
            </a:fld>
            <a:endParaRPr lang="fr-CA"/>
          </a:p>
        </p:txBody>
      </p:sp>
    </p:spTree>
    <p:extLst>
      <p:ext uri="{BB962C8B-B14F-4D97-AF65-F5344CB8AC3E}">
        <p14:creationId xmlns:p14="http://schemas.microsoft.com/office/powerpoint/2010/main" val="8364143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16632"/>
            <a:ext cx="8964488" cy="1754326"/>
          </a:xfrm>
          <a:prstGeom prst="rect">
            <a:avLst/>
          </a:prstGeom>
        </p:spPr>
        <p:txBody>
          <a:bodyPr wrap="square">
            <a:spAutoFit/>
          </a:bodyPr>
          <a:lstStyle/>
          <a:p>
            <a:r>
              <a:rPr lang="en-CA" b="1" dirty="0" err="1" smtClean="0"/>
              <a:t>Nuages</a:t>
            </a:r>
            <a:r>
              <a:rPr lang="en-CA" b="1" dirty="0" smtClean="0"/>
              <a:t> et </a:t>
            </a:r>
            <a:r>
              <a:rPr lang="en-CA" b="1" dirty="0" err="1" smtClean="0"/>
              <a:t>précipitation</a:t>
            </a:r>
            <a:endParaRPr lang="fr-CA" b="1" dirty="0"/>
          </a:p>
          <a:p>
            <a:r>
              <a:rPr lang="fr-FR" dirty="0"/>
              <a:t>Pendant les premiers stades de cette tempête, la majorité des nuages et des précipitations se situent au nord de la </a:t>
            </a:r>
            <a:r>
              <a:rPr lang="fr-FR" dirty="0" smtClean="0"/>
              <a:t>dépression et </a:t>
            </a:r>
            <a:r>
              <a:rPr lang="fr-FR" dirty="0"/>
              <a:t>au nord-est du front chaud. Dans cette grande masse de nuages, les orages éclatent sur l'est du Nebraska et </a:t>
            </a:r>
            <a:r>
              <a:rPr lang="fr-FR" dirty="0" smtClean="0"/>
              <a:t>le Dakota du sud dans </a:t>
            </a:r>
            <a:r>
              <a:rPr lang="fr-FR" dirty="0"/>
              <a:t>l'après-midi du 16 octobre (voir l'image du radar), et ils se déplacent vers le Wisconsin et le nord de l'Illinois où ils disparaissent </a:t>
            </a:r>
            <a:r>
              <a:rPr lang="fr-FR" dirty="0" smtClean="0"/>
              <a:t>avant </a:t>
            </a:r>
            <a:r>
              <a:rPr lang="fr-FR" dirty="0"/>
              <a:t>l'aube.</a:t>
            </a:r>
            <a:endParaRPr lang="fr-CA" dirty="0"/>
          </a:p>
        </p:txBody>
      </p:sp>
      <p:pic>
        <p:nvPicPr>
          <p:cNvPr id="64514" name="Picture 2" descr="http://www.atmos.uwyo.edu/~geerts/atsc2000/lab/synlab/radarseta07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42" y="1834512"/>
            <a:ext cx="4766190" cy="3250674"/>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descr="http://www.atmos.uwyo.edu/~geerts/atsc2000/lab/synlab/radarsetb05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9817" y="3124501"/>
            <a:ext cx="5408687" cy="3688875"/>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B25CFFA6-9D08-4851-9BDD-E1DB94374450}" type="slidenum">
              <a:rPr lang="fr-CA" smtClean="0"/>
              <a:t>94</a:t>
            </a:fld>
            <a:endParaRPr lang="fr-CA"/>
          </a:p>
        </p:txBody>
      </p:sp>
    </p:spTree>
    <p:extLst>
      <p:ext uri="{BB962C8B-B14F-4D97-AF65-F5344CB8AC3E}">
        <p14:creationId xmlns:p14="http://schemas.microsoft.com/office/powerpoint/2010/main" val="8364143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88640"/>
            <a:ext cx="8856984" cy="1200329"/>
          </a:xfrm>
          <a:prstGeom prst="rect">
            <a:avLst/>
          </a:prstGeom>
        </p:spPr>
        <p:txBody>
          <a:bodyPr wrap="square">
            <a:spAutoFit/>
          </a:bodyPr>
          <a:lstStyle/>
          <a:p>
            <a:r>
              <a:rPr lang="fr-CA" dirty="0" smtClean="0"/>
              <a:t>Un couvert nuageux massif sur le Minnesota et le nord du Wisconsin autour de l'aube (12 UTC 17 octobre) suggère de fortes pluies continuelles sur ces deux états.  Ces nuages et précipitations sont associés au courants d’air ascendants provenant du secteur chaud (convoyeurs chaud</a:t>
            </a:r>
            <a:r>
              <a:rPr lang="fr-CA" dirty="0" smtClean="0"/>
              <a:t>) </a:t>
            </a:r>
            <a:r>
              <a:rPr lang="fr-CA" dirty="0" smtClean="0"/>
              <a:t>et  de l’air frais au nord du front chaud (convoyeur froid)</a:t>
            </a:r>
            <a:endParaRPr lang="fr-CA" dirty="0"/>
          </a:p>
        </p:txBody>
      </p:sp>
      <p:pic>
        <p:nvPicPr>
          <p:cNvPr id="65538" name="Picture 2" descr="http://www.atmos.uwyo.edu/~geerts/atsc2000/lab/synlab/ir_17oct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76163"/>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314" y="5818038"/>
            <a:ext cx="8973802" cy="923330"/>
          </a:xfrm>
          <a:prstGeom prst="rect">
            <a:avLst/>
          </a:prstGeom>
        </p:spPr>
        <p:txBody>
          <a:bodyPr wrap="square">
            <a:spAutoFit/>
          </a:bodyPr>
          <a:lstStyle/>
          <a:p>
            <a:r>
              <a:rPr lang="fr-FR" dirty="0"/>
              <a:t>En revanche, il existe une </a:t>
            </a:r>
            <a:r>
              <a:rPr lang="fr-FR" dirty="0" smtClean="0"/>
              <a:t>langue </a:t>
            </a:r>
            <a:r>
              <a:rPr lang="fr-FR" dirty="0"/>
              <a:t>sèche significative qui se forme sur la </a:t>
            </a:r>
            <a:r>
              <a:rPr lang="fr-FR" dirty="0" smtClean="0"/>
              <a:t>dépression de surface et </a:t>
            </a:r>
            <a:r>
              <a:rPr lang="fr-FR" dirty="0"/>
              <a:t>au nord-est pendant la période de 06 UTC à 18 UTC le 17 octobre. </a:t>
            </a:r>
            <a:r>
              <a:rPr lang="fr-FR" dirty="0" smtClean="0"/>
              <a:t>Elle </a:t>
            </a:r>
            <a:r>
              <a:rPr lang="fr-FR" dirty="0"/>
              <a:t>est associé à </a:t>
            </a:r>
            <a:r>
              <a:rPr lang="fr-FR" dirty="0" smtClean="0"/>
              <a:t>la convergence de l’air en altitude (convoyeur sec). </a:t>
            </a:r>
            <a:endParaRPr lang="fr-CA" dirty="0"/>
          </a:p>
        </p:txBody>
      </p:sp>
      <p:pic>
        <p:nvPicPr>
          <p:cNvPr id="6" name="Picture 2" descr="C:\Users\Monteiro_E\Desktop\Shared\cours\COMET\bandsnow\comet\norlat\bandedsnow\media\graphics\conveyorbelt_wea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8371" y="3107702"/>
            <a:ext cx="3596117" cy="2697088"/>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B25CFFA6-9D08-4851-9BDD-E1DB94374450}" type="slidenum">
              <a:rPr lang="fr-CA" smtClean="0"/>
              <a:t>95</a:t>
            </a:fld>
            <a:endParaRPr lang="fr-CA"/>
          </a:p>
        </p:txBody>
      </p:sp>
    </p:spTree>
    <p:extLst>
      <p:ext uri="{BB962C8B-B14F-4D97-AF65-F5344CB8AC3E}">
        <p14:creationId xmlns:p14="http://schemas.microsoft.com/office/powerpoint/2010/main" val="8364143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www.atmos.uwyo.edu/~geerts/atsc2000/lab/synlab/18z_rada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844824"/>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9674" y="620688"/>
            <a:ext cx="8702806" cy="646331"/>
          </a:xfrm>
          <a:prstGeom prst="rect">
            <a:avLst/>
          </a:prstGeom>
        </p:spPr>
        <p:txBody>
          <a:bodyPr wrap="square">
            <a:spAutoFit/>
          </a:bodyPr>
          <a:lstStyle/>
          <a:p>
            <a:r>
              <a:rPr lang="fr-CA" dirty="0" err="1" smtClean="0"/>
              <a:t>ll</a:t>
            </a:r>
            <a:r>
              <a:rPr lang="fr-CA" dirty="0" smtClean="0"/>
              <a:t> </a:t>
            </a:r>
            <a:r>
              <a:rPr lang="fr-CA" dirty="0"/>
              <a:t>n'y a que des nuages de bas niveau le long </a:t>
            </a:r>
            <a:r>
              <a:rPr lang="fr-CA" dirty="0" smtClean="0"/>
              <a:t>du front froid  </a:t>
            </a:r>
            <a:r>
              <a:rPr lang="fr-CA" dirty="0"/>
              <a:t>jusqu'à ce qu'une ligne de </a:t>
            </a:r>
            <a:r>
              <a:rPr lang="fr-CA" dirty="0" smtClean="0"/>
              <a:t>grain </a:t>
            </a:r>
            <a:r>
              <a:rPr lang="fr-CA" dirty="0"/>
              <a:t>éclate le long </a:t>
            </a:r>
            <a:r>
              <a:rPr lang="fr-CA" dirty="0" smtClean="0"/>
              <a:t>de ce front vers </a:t>
            </a:r>
            <a:r>
              <a:rPr lang="fr-CA" dirty="0"/>
              <a:t>18 UTC </a:t>
            </a:r>
            <a:r>
              <a:rPr lang="fr-CA" dirty="0" smtClean="0"/>
              <a:t>le 17 </a:t>
            </a:r>
            <a:r>
              <a:rPr lang="fr-CA" dirty="0"/>
              <a:t>oct.</a:t>
            </a:r>
          </a:p>
        </p:txBody>
      </p:sp>
      <p:sp>
        <p:nvSpPr>
          <p:cNvPr id="4" name="Rectangle 3"/>
          <p:cNvSpPr/>
          <p:nvPr/>
        </p:nvSpPr>
        <p:spPr>
          <a:xfrm>
            <a:off x="3901752" y="6228020"/>
            <a:ext cx="1340495" cy="369332"/>
          </a:xfrm>
          <a:prstGeom prst="rect">
            <a:avLst/>
          </a:prstGeom>
        </p:spPr>
        <p:txBody>
          <a:bodyPr wrap="none">
            <a:spAutoFit/>
          </a:bodyPr>
          <a:lstStyle/>
          <a:p>
            <a:r>
              <a:rPr lang="en-CA" u="sng" dirty="0">
                <a:hlinkClick r:id="rId4"/>
              </a:rPr>
              <a:t>UTC 17 Oct</a:t>
            </a:r>
            <a:r>
              <a:rPr lang="en-CA" dirty="0"/>
              <a:t>. </a:t>
            </a:r>
            <a:endParaRPr lang="fr-FR" dirty="0"/>
          </a:p>
        </p:txBody>
      </p:sp>
      <p:sp>
        <p:nvSpPr>
          <p:cNvPr id="2" name="Espace réservé du numéro de diapositive 1"/>
          <p:cNvSpPr>
            <a:spLocks noGrp="1"/>
          </p:cNvSpPr>
          <p:nvPr>
            <p:ph type="sldNum" sz="quarter" idx="12"/>
          </p:nvPr>
        </p:nvSpPr>
        <p:spPr/>
        <p:txBody>
          <a:bodyPr/>
          <a:lstStyle/>
          <a:p>
            <a:fld id="{B25CFFA6-9D08-4851-9BDD-E1DB94374450}" type="slidenum">
              <a:rPr lang="fr-CA" smtClean="0"/>
              <a:t>96</a:t>
            </a:fld>
            <a:endParaRPr lang="fr-CA"/>
          </a:p>
        </p:txBody>
      </p:sp>
    </p:spTree>
    <p:extLst>
      <p:ext uri="{BB962C8B-B14F-4D97-AF65-F5344CB8AC3E}">
        <p14:creationId xmlns:p14="http://schemas.microsoft.com/office/powerpoint/2010/main" val="8364143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descr="http://www.atmos.uwyo.edu/~geerts/atsc2000/lab/synlab/ir_17oct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225" y="620688"/>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260648"/>
            <a:ext cx="9144000" cy="369332"/>
          </a:xfrm>
          <a:prstGeom prst="rect">
            <a:avLst/>
          </a:prstGeom>
        </p:spPr>
        <p:txBody>
          <a:bodyPr wrap="square">
            <a:spAutoFit/>
          </a:bodyPr>
          <a:lstStyle/>
          <a:p>
            <a:r>
              <a:rPr lang="en-CA" dirty="0" smtClean="0"/>
              <a:t>Le 18 </a:t>
            </a:r>
            <a:r>
              <a:rPr lang="en-CA" dirty="0" err="1" smtClean="0"/>
              <a:t>octobre</a:t>
            </a:r>
            <a:r>
              <a:rPr lang="en-CA" dirty="0" smtClean="0"/>
              <a:t> 00 UTC, la </a:t>
            </a:r>
            <a:r>
              <a:rPr lang="en-CA" dirty="0" err="1" smtClean="0"/>
              <a:t>ligne</a:t>
            </a:r>
            <a:r>
              <a:rPr lang="en-CA" dirty="0" smtClean="0"/>
              <a:t> de grain </a:t>
            </a:r>
            <a:r>
              <a:rPr lang="en-CA" dirty="0" err="1" smtClean="0"/>
              <a:t>est</a:t>
            </a:r>
            <a:r>
              <a:rPr lang="en-CA" dirty="0" smtClean="0"/>
              <a:t> </a:t>
            </a:r>
            <a:r>
              <a:rPr lang="en-CA" dirty="0" err="1" smtClean="0"/>
              <a:t>très</a:t>
            </a:r>
            <a:r>
              <a:rPr lang="en-CA" dirty="0" smtClean="0"/>
              <a:t> intense. </a:t>
            </a:r>
            <a:endParaRPr lang="fr-CA" dirty="0"/>
          </a:p>
        </p:txBody>
      </p:sp>
      <p:pic>
        <p:nvPicPr>
          <p:cNvPr id="67586" name="Picture 2" descr="http://www.atmos.uwyo.edu/~geerts/atsc2000/lab/synlab/00z_rada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28899"/>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28184" y="4869160"/>
            <a:ext cx="2772975" cy="2031325"/>
          </a:xfrm>
          <a:prstGeom prst="rect">
            <a:avLst/>
          </a:prstGeom>
        </p:spPr>
        <p:txBody>
          <a:bodyPr wrap="square">
            <a:spAutoFit/>
          </a:bodyPr>
          <a:lstStyle/>
          <a:p>
            <a:r>
              <a:rPr lang="fr-FR" dirty="0" smtClean="0"/>
              <a:t>Le </a:t>
            </a:r>
            <a:r>
              <a:rPr lang="fr-FR" dirty="0"/>
              <a:t>résultat </a:t>
            </a:r>
            <a:r>
              <a:rPr lang="fr-FR" dirty="0" smtClean="0"/>
              <a:t>est un long amas de nuages le long du front. On peut les associer à des enclumes d’orages à cause de la très basse température comme suggère l’image IR. </a:t>
            </a:r>
            <a:endParaRPr lang="fr-CA" dirty="0"/>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97</a:t>
            </a:fld>
            <a:endParaRPr lang="fr-CA"/>
          </a:p>
        </p:txBody>
      </p:sp>
    </p:spTree>
    <p:extLst>
      <p:ext uri="{BB962C8B-B14F-4D97-AF65-F5344CB8AC3E}">
        <p14:creationId xmlns:p14="http://schemas.microsoft.com/office/powerpoint/2010/main" val="8364143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004535"/>
            <a:ext cx="8964488" cy="1200329"/>
          </a:xfrm>
          <a:prstGeom prst="rect">
            <a:avLst/>
          </a:prstGeom>
        </p:spPr>
        <p:txBody>
          <a:bodyPr wrap="square">
            <a:spAutoFit/>
          </a:bodyPr>
          <a:lstStyle/>
          <a:p>
            <a:r>
              <a:rPr lang="fr-FR" dirty="0" smtClean="0"/>
              <a:t>Analysez </a:t>
            </a:r>
            <a:r>
              <a:rPr lang="fr-FR" dirty="0"/>
              <a:t>maintenant quelques </a:t>
            </a:r>
            <a:r>
              <a:rPr lang="fr-FR" dirty="0" smtClean="0"/>
              <a:t>cartes issues </a:t>
            </a:r>
            <a:r>
              <a:rPr lang="fr-FR" dirty="0"/>
              <a:t>du modèle </a:t>
            </a:r>
            <a:r>
              <a:rPr lang="fr-FR" dirty="0" smtClean="0"/>
              <a:t>qui montrent </a:t>
            </a:r>
            <a:r>
              <a:rPr lang="fr-FR" dirty="0"/>
              <a:t>la pression </a:t>
            </a:r>
            <a:r>
              <a:rPr lang="fr-FR" dirty="0" smtClean="0"/>
              <a:t>au </a:t>
            </a:r>
            <a:r>
              <a:rPr lang="fr-FR" dirty="0"/>
              <a:t>niveau de la mer </a:t>
            </a:r>
            <a:r>
              <a:rPr lang="fr-FR" dirty="0" smtClean="0"/>
              <a:t>(contours noirs minces) </a:t>
            </a:r>
            <a:r>
              <a:rPr lang="fr-FR" dirty="0"/>
              <a:t>et la température de l'air </a:t>
            </a:r>
            <a:r>
              <a:rPr lang="fr-FR" dirty="0" smtClean="0"/>
              <a:t>(échelle de couleur), et les </a:t>
            </a:r>
            <a:r>
              <a:rPr lang="fr-FR" dirty="0"/>
              <a:t>vents. Sur </a:t>
            </a:r>
            <a:r>
              <a:rPr lang="fr-FR" dirty="0" smtClean="0"/>
              <a:t>la carte </a:t>
            </a:r>
            <a:r>
              <a:rPr lang="fr-FR" dirty="0"/>
              <a:t>de </a:t>
            </a:r>
            <a:r>
              <a:rPr lang="fr-FR" dirty="0" smtClean="0"/>
              <a:t>surface, </a:t>
            </a:r>
            <a:r>
              <a:rPr lang="fr-FR" dirty="0"/>
              <a:t>trouvez </a:t>
            </a:r>
            <a:r>
              <a:rPr lang="fr-FR" dirty="0" smtClean="0"/>
              <a:t>(1) le centre de basse pression, (2) le </a:t>
            </a:r>
            <a:r>
              <a:rPr lang="fr-FR" dirty="0"/>
              <a:t>front froid, </a:t>
            </a:r>
            <a:r>
              <a:rPr lang="fr-FR" dirty="0" smtClean="0"/>
              <a:t> (3) le </a:t>
            </a:r>
            <a:r>
              <a:rPr lang="fr-FR" dirty="0"/>
              <a:t>front chaud et </a:t>
            </a:r>
            <a:r>
              <a:rPr lang="fr-FR" dirty="0" smtClean="0"/>
              <a:t>(4) le </a:t>
            </a:r>
            <a:r>
              <a:rPr lang="fr-FR" dirty="0"/>
              <a:t>secteur chaud </a:t>
            </a:r>
            <a:r>
              <a:rPr lang="fr-FR" dirty="0" smtClean="0"/>
              <a:t>. </a:t>
            </a:r>
            <a:endParaRPr lang="fr-CA" dirty="0"/>
          </a:p>
        </p:txBody>
      </p:sp>
      <p:pic>
        <p:nvPicPr>
          <p:cNvPr id="68610" name="Picture 2" descr="http://www.atmos.uwyo.edu/~geerts/atsc2000/lab/synlab/sfc_18oct_ad.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9697" y="2224235"/>
            <a:ext cx="6200775" cy="422910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95536" y="2636912"/>
            <a:ext cx="797013" cy="1200329"/>
          </a:xfrm>
          <a:prstGeom prst="rect">
            <a:avLst/>
          </a:prstGeom>
          <a:noFill/>
        </p:spPr>
        <p:txBody>
          <a:bodyPr wrap="none" rtlCol="0">
            <a:spAutoFit/>
          </a:bodyPr>
          <a:lstStyle/>
          <a:p>
            <a:pPr marL="342900" indent="-342900">
              <a:buAutoNum type="arabicParenBoth"/>
            </a:pPr>
            <a:r>
              <a:rPr lang="fr-FR" dirty="0" smtClean="0">
                <a:solidFill>
                  <a:srgbClr val="FF0000"/>
                </a:solidFill>
                <a:effectLst>
                  <a:outerShdw blurRad="38100" dist="38100" dir="2700000" algn="tl">
                    <a:srgbClr val="000000">
                      <a:alpha val="43137"/>
                    </a:srgbClr>
                  </a:outerShdw>
                </a:effectLst>
              </a:rPr>
              <a:t>- A</a:t>
            </a:r>
          </a:p>
          <a:p>
            <a:pPr marL="342900" indent="-342900">
              <a:buAutoNum type="arabicParenBoth"/>
            </a:pPr>
            <a:r>
              <a:rPr lang="fr-FR" dirty="0" smtClean="0">
                <a:solidFill>
                  <a:srgbClr val="FF0000"/>
                </a:solidFill>
                <a:effectLst>
                  <a:outerShdw blurRad="38100" dist="38100" dir="2700000" algn="tl">
                    <a:srgbClr val="000000">
                      <a:alpha val="43137"/>
                    </a:srgbClr>
                  </a:outerShdw>
                </a:effectLst>
              </a:rPr>
              <a:t>- E</a:t>
            </a:r>
          </a:p>
          <a:p>
            <a:pPr marL="342900" indent="-342900">
              <a:buAutoNum type="arabicParenBoth"/>
            </a:pPr>
            <a:r>
              <a:rPr lang="fr-FR" dirty="0" smtClean="0">
                <a:solidFill>
                  <a:srgbClr val="FF0000"/>
                </a:solidFill>
                <a:effectLst>
                  <a:outerShdw blurRad="38100" dist="38100" dir="2700000" algn="tl">
                    <a:srgbClr val="000000">
                      <a:alpha val="43137"/>
                    </a:srgbClr>
                  </a:outerShdw>
                </a:effectLst>
              </a:rPr>
              <a:t>- D</a:t>
            </a:r>
          </a:p>
          <a:p>
            <a:pPr marL="342900" indent="-342900">
              <a:buAutoNum type="arabicParenBoth"/>
            </a:pPr>
            <a:r>
              <a:rPr lang="fr-FR" dirty="0" smtClean="0">
                <a:solidFill>
                  <a:srgbClr val="FF0000"/>
                </a:solidFill>
                <a:effectLst>
                  <a:outerShdw blurRad="38100" dist="38100" dir="2700000" algn="tl">
                    <a:srgbClr val="000000">
                      <a:alpha val="43137"/>
                    </a:srgbClr>
                  </a:outerShdw>
                </a:effectLst>
              </a:rPr>
              <a:t>- C</a:t>
            </a:r>
            <a:endParaRPr lang="fr-FR" dirty="0">
              <a:solidFill>
                <a:srgbClr val="FF0000"/>
              </a:solidFill>
              <a:effectLst>
                <a:outerShdw blurRad="38100" dist="38100" dir="2700000" algn="tl">
                  <a:srgbClr val="000000">
                    <a:alpha val="43137"/>
                  </a:srgbClr>
                </a:outerShdw>
              </a:effectLst>
            </a:endParaRPr>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98</a:t>
            </a:fld>
            <a:endParaRPr lang="fr-CA"/>
          </a:p>
        </p:txBody>
      </p:sp>
      <p:sp>
        <p:nvSpPr>
          <p:cNvPr id="5" name="ZoneTexte 4"/>
          <p:cNvSpPr txBox="1"/>
          <p:nvPr/>
        </p:nvSpPr>
        <p:spPr>
          <a:xfrm>
            <a:off x="107504" y="116632"/>
            <a:ext cx="3062826" cy="584775"/>
          </a:xfrm>
          <a:prstGeom prst="rect">
            <a:avLst/>
          </a:prstGeom>
          <a:noFill/>
        </p:spPr>
        <p:txBody>
          <a:bodyPr wrap="none" rtlCol="0">
            <a:spAutoFit/>
          </a:bodyPr>
          <a:lstStyle/>
          <a:p>
            <a:r>
              <a:rPr lang="fr-FR" sz="3200" dirty="0" smtClean="0">
                <a:effectLst>
                  <a:outerShdw blurRad="38100" dist="38100" dir="2700000" algn="tl">
                    <a:srgbClr val="000000">
                      <a:alpha val="43137"/>
                    </a:srgbClr>
                  </a:outerShdw>
                </a:effectLst>
              </a:rPr>
              <a:t>Exercice </a:t>
            </a:r>
            <a:r>
              <a:rPr lang="fr-FR" sz="3200" dirty="0" smtClean="0">
                <a:effectLst>
                  <a:outerShdw blurRad="38100" dist="38100" dir="2700000" algn="tl">
                    <a:srgbClr val="000000">
                      <a:alpha val="43137"/>
                    </a:srgbClr>
                  </a:outerShdw>
                </a:effectLst>
              </a:rPr>
              <a:t>12.4 </a:t>
            </a:r>
            <a:r>
              <a:rPr lang="fr-FR" sz="3200" dirty="0" smtClean="0">
                <a:effectLst>
                  <a:outerShdw blurRad="38100" dist="38100" dir="2700000" algn="tl">
                    <a:srgbClr val="000000">
                      <a:alpha val="43137"/>
                    </a:srgbClr>
                  </a:outerShdw>
                </a:effectLst>
              </a:rPr>
              <a:t>– 3.</a:t>
            </a:r>
            <a:endParaRPr lang="fr-FR"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364143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atmos.uwyo.edu/~geerts/atsc2000/lab/synlab/sfc_17oct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18" y="13320"/>
            <a:ext cx="4922075" cy="3356992"/>
          </a:xfrm>
          <a:prstGeom prst="rect">
            <a:avLst/>
          </a:prstGeom>
          <a:noFill/>
          <a:extLst>
            <a:ext uri="{909E8E84-426E-40DD-AFC4-6F175D3DCCD1}">
              <a14:hiddenFill xmlns:a14="http://schemas.microsoft.com/office/drawing/2010/main">
                <a:solidFill>
                  <a:srgbClr val="FFFFFF"/>
                </a:solidFill>
              </a14:hiddenFill>
            </a:ext>
          </a:extLst>
        </p:spPr>
      </p:pic>
      <p:pic>
        <p:nvPicPr>
          <p:cNvPr id="69636" name="Picture 4" descr="http://www.atmos.uwyo.edu/~geerts/atsc2000/lab/synlab/sfc_17oct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3410744"/>
            <a:ext cx="4922075" cy="33569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76056" y="332656"/>
            <a:ext cx="3913963" cy="1754326"/>
          </a:xfrm>
          <a:prstGeom prst="rect">
            <a:avLst/>
          </a:prstGeom>
        </p:spPr>
        <p:txBody>
          <a:bodyPr wrap="square">
            <a:spAutoFit/>
          </a:bodyPr>
          <a:lstStyle/>
          <a:p>
            <a:r>
              <a:rPr lang="fr-CA" dirty="0" smtClean="0"/>
              <a:t>- Comparez la carte du 17 octobre 00 UTC avec la carte du 18 octobre 00 UTC.  Initialement le centre de la dépression est dans la masse d’air _____ et, 24 heures plus tard  elle se situe au sein de l’air _______. (Choisir : </a:t>
            </a:r>
            <a:r>
              <a:rPr lang="fr-CA" i="1" dirty="0" smtClean="0"/>
              <a:t>froid</a:t>
            </a:r>
            <a:r>
              <a:rPr lang="fr-CA" dirty="0" smtClean="0"/>
              <a:t> ou </a:t>
            </a:r>
            <a:r>
              <a:rPr lang="fr-CA" i="1" dirty="0" smtClean="0"/>
              <a:t>chaud</a:t>
            </a:r>
            <a:r>
              <a:rPr lang="fr-CA" dirty="0" smtClean="0"/>
              <a:t>)</a:t>
            </a:r>
            <a:endParaRPr lang="fr-CA" dirty="0"/>
          </a:p>
        </p:txBody>
      </p:sp>
      <p:sp>
        <p:nvSpPr>
          <p:cNvPr id="3" name="Rectangle 2"/>
          <p:cNvSpPr/>
          <p:nvPr/>
        </p:nvSpPr>
        <p:spPr>
          <a:xfrm>
            <a:off x="225917" y="4365104"/>
            <a:ext cx="3872079" cy="1200329"/>
          </a:xfrm>
          <a:prstGeom prst="rect">
            <a:avLst/>
          </a:prstGeom>
        </p:spPr>
        <p:txBody>
          <a:bodyPr wrap="square">
            <a:spAutoFit/>
          </a:bodyPr>
          <a:lstStyle/>
          <a:p>
            <a:r>
              <a:rPr lang="fr-CA" dirty="0" smtClean="0"/>
              <a:t>- Quand le centre de la dépression  est au sein de la masse d’air froide, la perturbation frontale est dans le stade _________.</a:t>
            </a:r>
            <a:endParaRPr lang="fr-CA" dirty="0"/>
          </a:p>
        </p:txBody>
      </p:sp>
      <p:sp>
        <p:nvSpPr>
          <p:cNvPr id="4" name="Espace réservé du numéro de diapositive 3"/>
          <p:cNvSpPr>
            <a:spLocks noGrp="1"/>
          </p:cNvSpPr>
          <p:nvPr>
            <p:ph type="sldNum" sz="quarter" idx="12"/>
          </p:nvPr>
        </p:nvSpPr>
        <p:spPr/>
        <p:txBody>
          <a:bodyPr/>
          <a:lstStyle/>
          <a:p>
            <a:fld id="{B25CFFA6-9D08-4851-9BDD-E1DB94374450}" type="slidenum">
              <a:rPr lang="fr-CA" smtClean="0"/>
              <a:t>99</a:t>
            </a:fld>
            <a:endParaRPr lang="fr-CA"/>
          </a:p>
        </p:txBody>
      </p:sp>
    </p:spTree>
    <p:extLst>
      <p:ext uri="{BB962C8B-B14F-4D97-AF65-F5344CB8AC3E}">
        <p14:creationId xmlns:p14="http://schemas.microsoft.com/office/powerpoint/2010/main" val="318862008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3314</TotalTime>
  <Words>4697</Words>
  <Application>Microsoft Office PowerPoint</Application>
  <PresentationFormat>Affichage à l'écran (4:3)</PresentationFormat>
  <Paragraphs>459</Paragraphs>
  <Slides>101</Slides>
  <Notes>12</Notes>
  <HiddenSlides>1</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101</vt:i4>
      </vt:variant>
    </vt:vector>
  </HeadingPairs>
  <TitlesOfParts>
    <vt:vector size="103" baseType="lpstr">
      <vt:lpstr>Thème Office</vt:lpstr>
      <vt:lpstr>Graphique</vt:lpstr>
      <vt:lpstr>TP#12</vt:lpstr>
      <vt:lpstr>Étude d’un cas</vt:lpstr>
      <vt:lpstr>Instructions</vt:lpstr>
      <vt:lpstr>Image IR</vt:lpstr>
      <vt:lpstr>Image radar (composite)</vt:lpstr>
      <vt:lpstr>Température (°F) de l’air à 2 mètres</vt:lpstr>
      <vt:lpstr>Température du point e rosée (°F) de l’air à 2 mètres</vt:lpstr>
      <vt:lpstr>Vents à la surface</vt:lpstr>
      <vt:lpstr>Pression au niveau moyen de la mer</vt:lpstr>
      <vt:lpstr>situation le 17 octobre ~ 00Z exercice 12.2 – 1. </vt:lpstr>
      <vt:lpstr>Exercice 12.2 -1.</vt:lpstr>
      <vt:lpstr>Présentation PowerPoint</vt:lpstr>
      <vt:lpstr>Présentation PowerPoint</vt:lpstr>
      <vt:lpstr>Température (°F) à 2 mètres</vt:lpstr>
      <vt:lpstr>Température (°F) à 2 mètres</vt:lpstr>
      <vt:lpstr>Les vents à 10 mètres</vt:lpstr>
      <vt:lpstr>Carte de surface</vt:lpstr>
      <vt:lpstr>Température (°F) à 2 mètres</vt:lpstr>
      <vt:lpstr>24 h plus tard situation le 18 octobre ~ 00Z Exercice 12.2 – 2. </vt:lpstr>
      <vt:lpstr>Exercice 12.2 – 2.</vt:lpstr>
      <vt:lpstr>Température à 2 mètres</vt:lpstr>
      <vt:lpstr>Point de rosée à 2 mètres</vt:lpstr>
      <vt:lpstr>Vents à 10 mètres</vt:lpstr>
      <vt:lpstr>Vents à 10 mètres</vt:lpstr>
      <vt:lpstr>Pression au niveau de la mer</vt:lpstr>
      <vt:lpstr>Pression au niveau de la mer</vt:lpstr>
      <vt:lpstr>Présentation PowerPoint</vt:lpstr>
      <vt:lpstr>Présentation PowerPoint</vt:lpstr>
      <vt:lpstr>Présentation PowerPoint</vt:lpstr>
      <vt:lpstr>Exercice 12.2 - suite</vt:lpstr>
      <vt:lpstr>Vents à la surface</vt:lpstr>
      <vt:lpstr>Présentation PowerPoint</vt:lpstr>
      <vt:lpstr>Exercice 12.2 – 4.</vt:lpstr>
      <vt:lpstr>Exercice 12.2 – 5.</vt:lpstr>
      <vt:lpstr>Cross section Moines-Indianapolis</vt:lpstr>
      <vt:lpstr>Présentation PowerPoint</vt:lpstr>
      <vt:lpstr>Présentation PowerPoint</vt:lpstr>
      <vt:lpstr>Présentation PowerPoint</vt:lpstr>
      <vt:lpstr>Présentation PowerPoint</vt:lpstr>
      <vt:lpstr>Présentation PowerPoint</vt:lpstr>
      <vt:lpstr>Présentation PowerPoint</vt:lpstr>
      <vt:lpstr>Structure verticale de la tempête Exercice 12.3</vt:lpstr>
      <vt:lpstr>Cartes isobariques versus cartes à hauteur constante</vt:lpstr>
      <vt:lpstr>Présentation PowerPoint</vt:lpstr>
      <vt:lpstr>Exercice 12.3</vt:lpstr>
      <vt:lpstr>Carte au niveau de 1000 mb</vt:lpstr>
      <vt:lpstr>Carte au niveau de 1000 mb</vt:lpstr>
      <vt:lpstr>Carte au niveau de 1000 mb</vt:lpstr>
      <vt:lpstr>Carte au niveau de 850 mb</vt:lpstr>
      <vt:lpstr>Carte au niveau de 850 mb</vt:lpstr>
      <vt:lpstr>Carte au niveau de 700 mb</vt:lpstr>
      <vt:lpstr>Carte au niveau de 500 mb</vt:lpstr>
      <vt:lpstr>Carte au niveau de 250 mb</vt:lpstr>
      <vt:lpstr>Animation entre 1000 et 100 mb</vt:lpstr>
      <vt:lpstr>Tropopause et courant jet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Exercice 12.4 Écoulement en altitude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EXERCICE -12.4 L’importance des ondes courtes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eva</dc:creator>
  <cp:lastModifiedBy>eva</cp:lastModifiedBy>
  <cp:revision>138</cp:revision>
  <dcterms:created xsi:type="dcterms:W3CDTF">2015-02-26T19:42:34Z</dcterms:created>
  <dcterms:modified xsi:type="dcterms:W3CDTF">2018-04-07T22:49:49Z</dcterms:modified>
</cp:coreProperties>
</file>