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4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8" r:id="rId4"/>
    <p:sldId id="270" r:id="rId5"/>
    <p:sldId id="273" r:id="rId6"/>
    <p:sldId id="275" r:id="rId7"/>
    <p:sldId id="274" r:id="rId8"/>
    <p:sldId id="271" r:id="rId9"/>
    <p:sldId id="272" r:id="rId10"/>
    <p:sldId id="278" r:id="rId11"/>
    <p:sldId id="279" r:id="rId12"/>
    <p:sldId id="290" r:id="rId13"/>
    <p:sldId id="291" r:id="rId14"/>
    <p:sldId id="280" r:id="rId15"/>
    <p:sldId id="264" r:id="rId16"/>
    <p:sldId id="276" r:id="rId17"/>
    <p:sldId id="283" r:id="rId18"/>
    <p:sldId id="287" r:id="rId19"/>
    <p:sldId id="284" r:id="rId20"/>
    <p:sldId id="289" r:id="rId21"/>
    <p:sldId id="282" r:id="rId22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E61F1CC-AB9F-42A1-A311-9F144A305D0D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FD4FC95-1201-4381-A24F-08096779CB4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45687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FD891DE-A5EF-44BF-B6A1-F7D59D1DCF12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altLang="fr-FR" noProof="0" smtClean="0"/>
              <a:t>Cliquez pour modifier les styles du texte du masque</a:t>
            </a:r>
          </a:p>
          <a:p>
            <a:pPr lvl="1"/>
            <a:r>
              <a:rPr lang="fr-CA" altLang="fr-FR" noProof="0" smtClean="0"/>
              <a:t>Deuxième niveau</a:t>
            </a:r>
          </a:p>
          <a:p>
            <a:pPr lvl="2"/>
            <a:r>
              <a:rPr lang="fr-CA" altLang="fr-FR" noProof="0" smtClean="0"/>
              <a:t>Troisième niveau</a:t>
            </a:r>
          </a:p>
          <a:p>
            <a:pPr lvl="3"/>
            <a:r>
              <a:rPr lang="fr-CA" altLang="fr-FR" noProof="0" smtClean="0"/>
              <a:t>Quatrième niveau</a:t>
            </a:r>
          </a:p>
          <a:p>
            <a:pPr lvl="4"/>
            <a:r>
              <a:rPr lang="fr-CA" altLang="fr-FR" noProof="0" smtClean="0"/>
              <a:t>Cinquième niveau</a:t>
            </a:r>
            <a:endParaRPr lang="en-GB" alt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EB7C41-EC23-4782-A8DD-102B0819001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3635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glossary.ametsoc.org/wiki/Scale" TargetMode="External"/><Relationship Id="rId3" Type="http://schemas.openxmlformats.org/officeDocument/2006/relationships/hyperlink" Target="http://glossary.ametsoc.org/wiki/Turbulent_flow" TargetMode="External"/><Relationship Id="rId7" Type="http://schemas.openxmlformats.org/officeDocument/2006/relationships/hyperlink" Target="http://glossary.ametsoc.org/wiki/Similarit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glossary.ametsoc.org/wiki/Wind_speed" TargetMode="External"/><Relationship Id="rId5" Type="http://schemas.openxmlformats.org/officeDocument/2006/relationships/hyperlink" Target="http://glossary.ametsoc.org/wiki/Mixing" TargetMode="External"/><Relationship Id="rId10" Type="http://schemas.openxmlformats.org/officeDocument/2006/relationships/hyperlink" Target="http://glossary.ametsoc.org/wiki/Flux_aggregation" TargetMode="External"/><Relationship Id="rId4" Type="http://schemas.openxmlformats.org/officeDocument/2006/relationships/hyperlink" Target="http://glossary.ametsoc.org/wiki/Turbulence" TargetMode="External"/><Relationship Id="rId9" Type="http://schemas.openxmlformats.org/officeDocument/2006/relationships/hyperlink" Target="http://glossary.ametsoc.org/wiki/Effective_roughness_lengt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fr-FR" smtClean="0">
              <a:ea typeface="ＭＳ Ｐゴシック" pitchFamily="-109" charset="-128"/>
            </a:endParaRPr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45CA04-C748-40D6-AB3C-5D75BB0D1CC3}" type="slidenum">
              <a:rPr lang="en-GB" altLang="fr-FR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smtClean="0">
                <a:ea typeface="ＭＳ Ｐゴシック" pitchFamily="-109" charset="-128"/>
              </a:rPr>
              <a:t>AMS- Glossary Of meteorology</a:t>
            </a:r>
          </a:p>
          <a:p>
            <a:r>
              <a:rPr lang="en-US" altLang="fr-FR" smtClean="0">
                <a:ea typeface="ＭＳ Ｐゴシック" pitchFamily="-109" charset="-128"/>
              </a:rPr>
              <a:t>A height scale for </a:t>
            </a:r>
            <a:r>
              <a:rPr lang="en-US" altLang="fr-FR" smtClean="0">
                <a:ea typeface="ＭＳ Ｐゴシック" pitchFamily="-109" charset="-128"/>
                <a:hlinkClick r:id="rId3" tooltip="Turbulent flow"/>
              </a:rPr>
              <a:t>turbulent flow</a:t>
            </a:r>
            <a:r>
              <a:rPr lang="en-US" altLang="fr-FR" smtClean="0">
                <a:ea typeface="ＭＳ Ｐゴシック" pitchFamily="-109" charset="-128"/>
              </a:rPr>
              <a:t> above an inhomogeneous surface, at which the influences of individual surface patches on vertical profiles or fluxes become horizontally blended.</a:t>
            </a:r>
          </a:p>
          <a:p>
            <a:r>
              <a:rPr lang="en-US" altLang="fr-FR" smtClean="0">
                <a:ea typeface="ＭＳ Ｐゴシック" pitchFamily="-109" charset="-128"/>
              </a:rPr>
              <a:t/>
            </a:r>
            <a:br>
              <a:rPr lang="en-US" altLang="fr-FR" smtClean="0">
                <a:ea typeface="ＭＳ Ｐゴシック" pitchFamily="-109" charset="-128"/>
              </a:rPr>
            </a:br>
            <a:r>
              <a:rPr lang="en-US" altLang="fr-FR" smtClean="0">
                <a:ea typeface="ＭＳ Ｐゴシック" pitchFamily="-109" charset="-128"/>
              </a:rPr>
              <a:t>Below this height scale it is not permissible to treat the structure of </a:t>
            </a:r>
            <a:r>
              <a:rPr lang="en-US" altLang="fr-FR" smtClean="0">
                <a:ea typeface="ＭＳ Ｐゴシック" pitchFamily="-109" charset="-128"/>
                <a:hlinkClick r:id="rId4" tooltip="Turbulence"/>
              </a:rPr>
              <a:t>turbulence</a:t>
            </a:r>
            <a:r>
              <a:rPr lang="en-US" altLang="fr-FR" smtClean="0">
                <a:ea typeface="ＭＳ Ｐゴシック" pitchFamily="-109" charset="-128"/>
              </a:rPr>
              <a:t> as horizontally uniform. Some authors distinguish between 1) the physical blending height, where local perturbations become negligible due to turbulent </a:t>
            </a:r>
            <a:r>
              <a:rPr lang="en-US" altLang="fr-FR" smtClean="0">
                <a:ea typeface="ＭＳ Ｐゴシック" pitchFamily="-109" charset="-128"/>
                <a:hlinkClick r:id="rId5" tooltip="Mixing"/>
              </a:rPr>
              <a:t>mixing</a:t>
            </a:r>
            <a:r>
              <a:rPr lang="en-US" altLang="fr-FR" smtClean="0">
                <a:ea typeface="ＭＳ Ｐゴシック" pitchFamily="-109" charset="-128"/>
              </a:rPr>
              <a:t>, and 2) the numerical blending height in numerical models, above which the horizontal average of locally variable profiles (e.g., </a:t>
            </a:r>
            <a:r>
              <a:rPr lang="en-US" altLang="fr-FR" smtClean="0">
                <a:ea typeface="ＭＳ Ｐゴシック" pitchFamily="-109" charset="-128"/>
                <a:hlinkClick r:id="rId6" tooltip="Wind speed"/>
              </a:rPr>
              <a:t>wind speed</a:t>
            </a:r>
            <a:r>
              <a:rPr lang="en-US" altLang="fr-FR" smtClean="0">
                <a:ea typeface="ＭＳ Ｐゴシック" pitchFamily="-109" charset="-128"/>
              </a:rPr>
              <a:t>) corresponds to a </a:t>
            </a:r>
            <a:r>
              <a:rPr lang="en-US" altLang="fr-FR" smtClean="0">
                <a:ea typeface="ＭＳ Ｐゴシック" pitchFamily="-109" charset="-128"/>
                <a:hlinkClick r:id="rId7" tooltip="Similarity"/>
              </a:rPr>
              <a:t>similarity</a:t>
            </a:r>
            <a:r>
              <a:rPr lang="en-US" altLang="fr-FR" smtClean="0">
                <a:ea typeface="ＭＳ Ｐゴシック" pitchFamily="-109" charset="-128"/>
              </a:rPr>
              <a:t> profile. Both of these height scales are related to the length </a:t>
            </a:r>
            <a:r>
              <a:rPr lang="en-US" altLang="fr-FR" smtClean="0">
                <a:ea typeface="ＭＳ Ｐゴシック" pitchFamily="-109" charset="-128"/>
                <a:hlinkClick r:id="rId8" tooltip="Scale"/>
              </a:rPr>
              <a:t>scale</a:t>
            </a:r>
            <a:r>
              <a:rPr lang="en-US" altLang="fr-FR" smtClean="0">
                <a:ea typeface="ＭＳ Ｐゴシック" pitchFamily="-109" charset="-128"/>
              </a:rPr>
              <a:t> of horizontal surface variations and, typically, the physical blending height is an order of magnitude higher than the numerical blending height. </a:t>
            </a:r>
            <a:br>
              <a:rPr lang="en-US" altLang="fr-FR" smtClean="0">
                <a:ea typeface="ＭＳ Ｐゴシック" pitchFamily="-109" charset="-128"/>
              </a:rPr>
            </a:br>
            <a:r>
              <a:rPr lang="en-US" altLang="fr-FR" i="1" smtClean="0">
                <a:ea typeface="ＭＳ Ｐゴシック" pitchFamily="-109" charset="-128"/>
              </a:rPr>
              <a:t>See</a:t>
            </a:r>
            <a:r>
              <a:rPr lang="en-US" altLang="fr-FR" smtClean="0">
                <a:ea typeface="ＭＳ Ｐゴシック" pitchFamily="-109" charset="-128"/>
              </a:rPr>
              <a:t> </a:t>
            </a:r>
            <a:r>
              <a:rPr lang="en-US" altLang="fr-FR" smtClean="0">
                <a:ea typeface="ＭＳ Ｐゴシック" pitchFamily="-109" charset="-128"/>
                <a:hlinkClick r:id="rId9" tooltip="Effective roughness length"/>
              </a:rPr>
              <a:t>effective roughness length</a:t>
            </a:r>
            <a:r>
              <a:rPr lang="en-US" altLang="fr-FR" smtClean="0">
                <a:ea typeface="ＭＳ Ｐゴシック" pitchFamily="-109" charset="-128"/>
              </a:rPr>
              <a:t>, </a:t>
            </a:r>
            <a:r>
              <a:rPr lang="en-US" altLang="fr-FR" smtClean="0">
                <a:ea typeface="ＭＳ Ｐゴシック" pitchFamily="-109" charset="-128"/>
                <a:hlinkClick r:id="rId10" tooltip="Flux aggregation"/>
              </a:rPr>
              <a:t>flux aggregation</a:t>
            </a:r>
            <a:r>
              <a:rPr lang="en-US" altLang="fr-FR" smtClean="0">
                <a:ea typeface="ＭＳ Ｐゴシック" pitchFamily="-109" charset="-128"/>
              </a:rPr>
              <a:t>.</a:t>
            </a:r>
          </a:p>
          <a:p>
            <a:endParaRPr lang="fr-CA" altLang="fr-FR" smtClean="0">
              <a:ea typeface="ＭＳ Ｐゴシック" pitchFamily="-109" charset="-128"/>
            </a:endParaRP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3C2E85A1-2962-48B4-B7FB-88CF842ACC4D}" type="slidenum">
              <a:rPr lang="en-GB" altLang="fr-FR"/>
              <a:pPr eaLnBrk="1" hangingPunct="1"/>
              <a:t>17</a:t>
            </a:fld>
            <a:endParaRPr lang="en-GB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F1CDFC-B257-4B43-97E2-2B074C025F07}" type="datetime1">
              <a:rPr lang="fr-FR" altLang="fr-FR"/>
              <a:pPr>
                <a:defRPr/>
              </a:pPr>
              <a:t>16/09/2015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388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5071CB-BB54-4ADF-A436-86A8F40703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135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301B-B3B4-47D9-80C0-DDB76A5DC092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D2CB-26EA-4EA8-BC2B-E3ABCEA98F2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6919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95E48-D6FB-4037-B121-1F6F67131FD7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BEED-4CC2-4AEE-956B-1CF804535A4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1876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AE78-7924-4302-B637-EFF4CD05D7C9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89E0-D844-4316-B3D0-A2510928AD1A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3362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9EE1-D913-49CA-8602-CDA15F9FFA62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2834-009F-402C-94DA-CDD5F32CA43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50914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C039-9DCD-4ED4-B9C6-4A21524199BB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81A9-B95E-4B85-9152-297AD4F8C72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2981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7F68-FE5D-4B9E-A000-26F6A886A21E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8DE2-BCD3-4FC1-BE53-A1F40BACC14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8888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6882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10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8612-65EA-4314-899C-5A08C3860DA2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7195-9ACF-4523-8860-D90F80D382DE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1116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EF5F9A-C687-44EC-8DD6-1EB160A01D1C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97513C-893C-45A2-8C5E-652A54578F1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6169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F94A-5CCC-45E9-B8C0-95495B7A4927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3542-C643-4750-B79F-9BE4A14600A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2037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DCFF-8CE8-492C-BE07-4E40F46213A9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B5CA-2A3D-4A0D-A169-997A0C1A3527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7183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2D85AF-5C8C-4C08-AA43-5FE5DC648230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BD38A4-8595-4478-8A48-E3BBF1EAFE5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0452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582613"/>
            <a:ext cx="79184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9013" y="2044700"/>
            <a:ext cx="716597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chemeClr val="tx2"/>
                </a:solidFill>
                <a:latin typeface="Century Gothic" pitchFamily="-109" charset="0"/>
              </a:defRPr>
            </a:lvl1pPr>
          </a:lstStyle>
          <a:p>
            <a:pPr>
              <a:defRPr/>
            </a:pPr>
            <a:fld id="{5C81F5CE-A5CA-426E-866C-8DC3B51480E1}" type="datetime1">
              <a:rPr lang="fr-FR" altLang="fr-FR"/>
              <a:pPr>
                <a:defRPr/>
              </a:pPr>
              <a:t>16/09/2015</a:t>
            </a:fld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Century Gothic" pitchFamily="-109" charset="0"/>
              </a:defRPr>
            </a:lvl1pPr>
          </a:lstStyle>
          <a:p>
            <a:pPr>
              <a:defRPr/>
            </a:pPr>
            <a:fld id="{D5CF970A-0D61-4AF3-8A55-F1D56A395A8A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0" r:id="rId1"/>
    <p:sldLayoutId id="2147484821" r:id="rId2"/>
    <p:sldLayoutId id="2147484831" r:id="rId3"/>
    <p:sldLayoutId id="2147484832" r:id="rId4"/>
    <p:sldLayoutId id="2147484822" r:id="rId5"/>
    <p:sldLayoutId id="2147484833" r:id="rId6"/>
    <p:sldLayoutId id="2147484823" r:id="rId7"/>
    <p:sldLayoutId id="2147484824" r:id="rId8"/>
    <p:sldLayoutId id="2147484834" r:id="rId9"/>
    <p:sldLayoutId id="2147484825" r:id="rId10"/>
    <p:sldLayoutId id="2147484826" r:id="rId11"/>
    <p:sldLayoutId id="2147484827" r:id="rId12"/>
    <p:sldLayoutId id="2147484828" r:id="rId13"/>
    <p:sldLayoutId id="214748482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accent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-109" charset="2"/>
        <a:buChar char="Ü"/>
        <a:defRPr sz="2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pitchFamily="-109" charset="2"/>
        <a:buChar char="Ü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-109" charset="2"/>
        <a:buChar char="Ü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pitchFamily="-109" charset="2"/>
        <a:buChar char="Ü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-109" charset="2"/>
        <a:buChar char="Ü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mwf.int/research/era/do/get/era-4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6388" y="739775"/>
            <a:ext cx="8513762" cy="27289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fr-FR" smtClean="0">
                <a:ea typeface="ＭＳ Ｐゴシック" pitchFamily="-109" charset="-128"/>
              </a:rPr>
              <a:t>CLASS 3.5 en mode offline</a:t>
            </a:r>
          </a:p>
        </p:txBody>
      </p:sp>
      <p:sp>
        <p:nvSpPr>
          <p:cNvPr id="7171" name="Sous-titr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125" cy="1344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fr-FR" smtClean="0">
                <a:ea typeface="ＭＳ Ｐゴシック" pitchFamily="-109" charset="-128"/>
              </a:rPr>
              <a:t>Présentation Technique</a:t>
            </a:r>
          </a:p>
        </p:txBody>
      </p:sp>
      <p:sp>
        <p:nvSpPr>
          <p:cNvPr id="7172" name="Sous-titre 2"/>
          <p:cNvSpPr txBox="1">
            <a:spLocks/>
          </p:cNvSpPr>
          <p:nvPr/>
        </p:nvSpPr>
        <p:spPr bwMode="auto">
          <a:xfrm>
            <a:off x="4268788" y="5283200"/>
            <a:ext cx="46831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algn="r" defTabSz="914400" eaLnBrk="1" hangingPunct="1">
              <a:buFont typeface="Wingdings 2" pitchFamily="-109" charset="2"/>
              <a:buNone/>
            </a:pPr>
            <a:r>
              <a:rPr lang="en-GB" altLang="fr-FR">
                <a:solidFill>
                  <a:schemeClr val="accent1"/>
                </a:solidFill>
              </a:rPr>
              <a:t>Camille Garnaud</a:t>
            </a:r>
          </a:p>
          <a:p>
            <a:pPr algn="r" defTabSz="914400" eaLnBrk="1" hangingPunct="1">
              <a:buFont typeface="Wingdings 2" pitchFamily="-109" charset="2"/>
              <a:buNone/>
            </a:pPr>
            <a:r>
              <a:rPr lang="en-GB" altLang="fr-FR">
                <a:solidFill>
                  <a:schemeClr val="accent1"/>
                </a:solidFill>
              </a:rPr>
              <a:t>Oleksandr Huziy, Eva Monteiro</a:t>
            </a:r>
          </a:p>
        </p:txBody>
      </p:sp>
      <p:sp>
        <p:nvSpPr>
          <p:cNvPr id="7173" name="ZoneTexte 4"/>
          <p:cNvSpPr txBox="1">
            <a:spLocks noChangeArrowheads="1"/>
          </p:cNvSpPr>
          <p:nvPr/>
        </p:nvSpPr>
        <p:spPr bwMode="auto">
          <a:xfrm>
            <a:off x="635000" y="6083300"/>
            <a:ext cx="291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charset="0"/>
              </a:rPr>
              <a:t>SCA7026 – Automne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Données de forçage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612775" y="2044700"/>
            <a:ext cx="7542213" cy="4081463"/>
          </a:xfrm>
        </p:spPr>
        <p:txBody>
          <a:bodyPr/>
          <a:lstStyle/>
          <a:p>
            <a:r>
              <a:rPr lang="fr-CA" altLang="fr-FR" smtClean="0">
                <a:ea typeface="ＭＳ Ｐゴシック" pitchFamily="-109" charset="-128"/>
              </a:rPr>
              <a:t>Idéalement, on voudrait des observations</a:t>
            </a:r>
          </a:p>
          <a:p>
            <a:r>
              <a:rPr lang="fr-CA" altLang="fr-FR" smtClean="0">
                <a:ea typeface="ＭＳ Ｐゴシック" pitchFamily="-109" charset="-128"/>
              </a:rPr>
              <a:t>Mais ce n’est pas toujours disponible pour tous les points du monde</a:t>
            </a:r>
          </a:p>
          <a:p>
            <a:r>
              <a:rPr lang="fr-CA" altLang="fr-FR" smtClean="0">
                <a:ea typeface="ＭＳ Ｐゴシック" pitchFamily="-109" charset="-128"/>
              </a:rPr>
              <a:t>Donc on utilise des ré-analyses:</a:t>
            </a:r>
          </a:p>
          <a:p>
            <a:pPr lvl="1"/>
            <a:r>
              <a:rPr lang="fr-CA" altLang="fr-FR" smtClean="0">
                <a:ea typeface="ＭＳ Ｐゴシック" pitchFamily="-109" charset="-128"/>
              </a:rPr>
              <a:t>ERA-Interim (vous allez utiliser ces données pour rouler vos simulations) ou ERA40 de l’ECMWF</a:t>
            </a:r>
          </a:p>
          <a:p>
            <a:pPr lvl="1"/>
            <a:r>
              <a:rPr lang="fr-CA" altLang="fr-FR" smtClean="0">
                <a:ea typeface="ＭＳ Ｐゴシック" pitchFamily="-109" charset="-128"/>
              </a:rPr>
              <a:t>D’autres disponibles: http://reanalyses.org/atmosphere/overview-current-reanalyses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Ré-analyses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393700" y="1450975"/>
            <a:ext cx="5165725" cy="4945063"/>
          </a:xfrm>
        </p:spPr>
        <p:txBody>
          <a:bodyPr/>
          <a:lstStyle/>
          <a:p>
            <a:r>
              <a:rPr lang="fr-CA" altLang="fr-FR" sz="2000" smtClean="0">
                <a:ea typeface="ＭＳ Ｐゴシック" pitchFamily="-109" charset="-128"/>
              </a:rPr>
              <a:t>Observations pas forcément disponibles partout et en tout temps</a:t>
            </a:r>
          </a:p>
          <a:p>
            <a:pPr lvl="1"/>
            <a:r>
              <a:rPr lang="fr-CA" altLang="fr-FR" sz="1900" smtClean="0">
                <a:ea typeface="ＭＳ Ｐゴシック" pitchFamily="-109" charset="-128"/>
              </a:rPr>
              <a:t>Radio-sondages</a:t>
            </a:r>
          </a:p>
          <a:p>
            <a:pPr lvl="1"/>
            <a:r>
              <a:rPr lang="fr-CA" altLang="fr-FR" sz="1900" smtClean="0">
                <a:ea typeface="ＭＳ Ｐゴシック" pitchFamily="-109" charset="-128"/>
              </a:rPr>
              <a:t>Satellites</a:t>
            </a:r>
          </a:p>
          <a:p>
            <a:pPr lvl="1"/>
            <a:r>
              <a:rPr lang="fr-CA" altLang="fr-FR" sz="1900" smtClean="0">
                <a:ea typeface="ＭＳ Ｐゴシック" pitchFamily="-109" charset="-128"/>
              </a:rPr>
              <a:t>In-situ: stations terrestres, bateaux, avions</a:t>
            </a:r>
          </a:p>
          <a:p>
            <a:r>
              <a:rPr lang="fr-CA" altLang="fr-FR" sz="2000" smtClean="0">
                <a:ea typeface="ＭＳ Ｐゴシック" pitchFamily="-109" charset="-128"/>
              </a:rPr>
              <a:t>Donc, on donne ce qu’on a à un modèle informatique qui va se baser sur les observations pour modéliser différentes variables</a:t>
            </a:r>
          </a:p>
          <a:p>
            <a:r>
              <a:rPr lang="fr-CA" altLang="fr-FR" sz="2000" smtClean="0">
                <a:ea typeface="ＭＳ Ｐゴシック" pitchFamily="-109" charset="-128"/>
              </a:rPr>
              <a:t>On obtient des données proches des observations couvrant toute la Terre et à un pas de temps constant.</a:t>
            </a:r>
          </a:p>
        </p:txBody>
      </p:sp>
      <p:grpSp>
        <p:nvGrpSpPr>
          <p:cNvPr id="17412" name="Grouper 5"/>
          <p:cNvGrpSpPr>
            <a:grpSpLocks/>
          </p:cNvGrpSpPr>
          <p:nvPr/>
        </p:nvGrpSpPr>
        <p:grpSpPr bwMode="auto">
          <a:xfrm>
            <a:off x="5702300" y="2730500"/>
            <a:ext cx="3365500" cy="2262188"/>
            <a:chOff x="5555471" y="4326163"/>
            <a:chExt cx="3366125" cy="2261665"/>
          </a:xfrm>
        </p:grpSpPr>
        <p:pic>
          <p:nvPicPr>
            <p:cNvPr id="17413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471" y="4326163"/>
              <a:ext cx="3366125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ZoneTexte 4"/>
            <p:cNvSpPr txBox="1">
              <a:spLocks noChangeArrowheads="1"/>
            </p:cNvSpPr>
            <p:nvPr/>
          </p:nvSpPr>
          <p:spPr bwMode="auto">
            <a:xfrm>
              <a:off x="5555471" y="6126163"/>
              <a:ext cx="33661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 2" pitchFamily="-109" charset="2"/>
                <a:buChar char="Ü"/>
                <a:defRPr sz="2200">
                  <a:solidFill>
                    <a:schemeClr val="tx1"/>
                  </a:solidFill>
                  <a:latin typeface="Century Gothic" pitchFamily="-109" charset="0"/>
                  <a:ea typeface="ＭＳ Ｐゴシック" pitchFamily="-109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949FBF"/>
                </a:buClr>
                <a:buSzPct val="90000"/>
                <a:buFont typeface="Wingdings 2" pitchFamily="-109" charset="2"/>
                <a:buChar char="Ü"/>
                <a:defRPr sz="2000">
                  <a:solidFill>
                    <a:schemeClr val="tx1"/>
                  </a:solidFill>
                  <a:latin typeface="Century Gothic" pitchFamily="-109" charset="0"/>
                  <a:ea typeface="ＭＳ Ｐゴシック" pitchFamily="-109" charset="-128"/>
                </a:defRPr>
              </a:lvl2pPr>
              <a:lvl3pPr marL="1035050" indent="-349250" eaLnBrk="0" hangingPunct="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 2" pitchFamily="-109" charset="2"/>
                <a:buChar char="Ü"/>
                <a:defRPr>
                  <a:solidFill>
                    <a:schemeClr val="tx1"/>
                  </a:solidFill>
                  <a:latin typeface="Century Gothic" pitchFamily="-109" charset="0"/>
                  <a:ea typeface="ＭＳ Ｐゴシック" pitchFamily="-109" charset="-128"/>
                </a:defRPr>
              </a:lvl3pPr>
              <a:lvl4pPr indent="-336550" eaLnBrk="0" hangingPunct="0">
                <a:spcBef>
                  <a:spcPct val="20000"/>
                </a:spcBef>
                <a:buClr>
                  <a:srgbClr val="949FBF"/>
                </a:buClr>
                <a:buSzPct val="90000"/>
                <a:buFont typeface="Wingdings 2" pitchFamily="-109" charset="2"/>
                <a:buChar char="Ü"/>
                <a:defRPr>
                  <a:solidFill>
                    <a:schemeClr val="tx1"/>
                  </a:solidFill>
                  <a:latin typeface="Century Gothic" pitchFamily="-109" charset="0"/>
                  <a:ea typeface="ＭＳ Ｐゴシック" pitchFamily="-109" charset="-128"/>
                </a:defRPr>
              </a:lvl4pPr>
              <a:lvl5pPr marL="1720850" indent="-349250" eaLnBrk="0" hangingPunct="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 2" pitchFamily="-109" charset="2"/>
                <a:buChar char="Ü"/>
                <a:defRPr>
                  <a:solidFill>
                    <a:schemeClr val="tx1"/>
                  </a:solidFill>
                  <a:latin typeface="Century Gothic" pitchFamily="-109" charset="0"/>
                  <a:ea typeface="ＭＳ Ｐゴシック" pitchFamily="-109" charset="-128"/>
                </a:defRPr>
              </a:lvl5pPr>
              <a:lvl6pPr marL="2178050" indent="-34925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90000"/>
                <a:buFont typeface="Wingdings 2" pitchFamily="-109" charset="2"/>
                <a:buChar char="Ü"/>
                <a:defRPr>
                  <a:solidFill>
                    <a:schemeClr val="tx1"/>
                  </a:solidFill>
                  <a:latin typeface="Century Gothic" pitchFamily="-109" charset="0"/>
                  <a:ea typeface="ＭＳ Ｐゴシック" pitchFamily="-109" charset="-128"/>
                </a:defRPr>
              </a:lvl6pPr>
              <a:lvl7pPr marL="2635250" indent="-34925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90000"/>
                <a:buFont typeface="Wingdings 2" pitchFamily="-109" charset="2"/>
                <a:buChar char="Ü"/>
                <a:defRPr>
                  <a:solidFill>
                    <a:schemeClr val="tx1"/>
                  </a:solidFill>
                  <a:latin typeface="Century Gothic" pitchFamily="-109" charset="0"/>
                  <a:ea typeface="ＭＳ Ｐゴシック" pitchFamily="-109" charset="-128"/>
                </a:defRPr>
              </a:lvl7pPr>
              <a:lvl8pPr marL="3092450" indent="-34925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90000"/>
                <a:buFont typeface="Wingdings 2" pitchFamily="-109" charset="2"/>
                <a:buChar char="Ü"/>
                <a:defRPr>
                  <a:solidFill>
                    <a:schemeClr val="tx1"/>
                  </a:solidFill>
                  <a:latin typeface="Century Gothic" pitchFamily="-109" charset="0"/>
                  <a:ea typeface="ＭＳ Ｐゴシック" pitchFamily="-109" charset="-128"/>
                </a:defRPr>
              </a:lvl8pPr>
              <a:lvl9pPr marL="3549650" indent="-34925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90000"/>
                <a:buFont typeface="Wingdings 2" pitchFamily="-109" charset="2"/>
                <a:buChar char="Ü"/>
                <a:defRPr>
                  <a:solidFill>
                    <a:schemeClr val="tx1"/>
                  </a:solidFill>
                  <a:latin typeface="Century Gothic" pitchFamily="-109" charset="0"/>
                  <a:ea typeface="ＭＳ Ｐゴシック" pitchFamily="-10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fr-FR" sz="1200">
                  <a:latin typeface="Arial" charset="0"/>
                </a:rPr>
                <a:t>Fréquence de radiosondage en 1979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fr-FR" sz="1200">
                  <a:latin typeface="Arial" charset="0"/>
                </a:rPr>
                <a:t>(Uppala et al., 2005)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mtClean="0">
                <a:ea typeface="ＭＳ Ｐゴシック" pitchFamily="-109" charset="-128"/>
              </a:rPr>
              <a:t>ERA 40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A" altLang="fr-FR" smtClean="0">
                <a:ea typeface="ＭＳ Ｐゴシック" pitchFamily="-109" charset="-128"/>
              </a:rPr>
              <a:t>ERA40: disponible pour la période 1957 à 2002, à une résolution de 2.5° (~250km), aux 6 heures. </a:t>
            </a:r>
          </a:p>
          <a:p>
            <a:pPr algn="just"/>
            <a:r>
              <a:rPr lang="fr-CA" altLang="fr-FR" smtClean="0">
                <a:ea typeface="ＭＳ Ｐゴシック" pitchFamily="-109" charset="-128"/>
              </a:rPr>
              <a:t>Plus d’informations: </a:t>
            </a:r>
          </a:p>
          <a:p>
            <a:pPr lvl="1" algn="just"/>
            <a:r>
              <a:rPr lang="fr-CA" altLang="fr-FR" smtClean="0">
                <a:ea typeface="ＭＳ Ｐゴシック" pitchFamily="-109" charset="-128"/>
              </a:rPr>
              <a:t>Uppala et al., 2005</a:t>
            </a:r>
          </a:p>
          <a:p>
            <a:pPr lvl="1" algn="just"/>
            <a:r>
              <a:rPr lang="fr-FR" altLang="fr-FR" smtClean="0">
                <a:ea typeface="ＭＳ Ｐゴシック" pitchFamily="-109" charset="-128"/>
              </a:rPr>
              <a:t>http://www.ecmwf.int/research/era/do/get/era-40</a:t>
            </a:r>
            <a:endParaRPr lang="fr-CA" altLang="fr-FR" smtClean="0">
              <a:ea typeface="ＭＳ Ｐゴシック" pitchFamily="-109" charset="-128"/>
            </a:endParaRPr>
          </a:p>
          <a:p>
            <a:pPr lvl="1" algn="just"/>
            <a:r>
              <a:rPr lang="fr-FR" altLang="fr-FR" smtClean="0">
                <a:ea typeface="ＭＳ Ｐゴシック" pitchFamily="-109" charset="-128"/>
              </a:rPr>
              <a:t>http://www.ecmwf.int/products/data/archive/descriptions/e4/</a:t>
            </a:r>
          </a:p>
          <a:p>
            <a:pPr lvl="1" algn="just"/>
            <a:endParaRPr lang="fr-CA" altLang="fr-FR" smtClean="0">
              <a:ea typeface="ＭＳ Ｐゴシック" pitchFamily="-109" charset="-128"/>
            </a:endParaRPr>
          </a:p>
          <a:p>
            <a:endParaRPr lang="fr-CA" altLang="fr-FR" smtClean="0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mtClean="0">
                <a:ea typeface="ＭＳ Ｐゴシック" pitchFamily="-109" charset="-128"/>
              </a:rPr>
              <a:t>ERA-Interim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A" altLang="fr-FR" smtClean="0">
                <a:ea typeface="ＭＳ Ｐゴシック" pitchFamily="-109" charset="-128"/>
              </a:rPr>
              <a:t>Disponible pour la période 1979 à présent, à une résolution de ~80km, aux 6 heures. </a:t>
            </a:r>
          </a:p>
          <a:p>
            <a:pPr algn="just"/>
            <a:r>
              <a:rPr lang="fr-CA" altLang="fr-FR" smtClean="0">
                <a:ea typeface="ＭＳ Ｐゴシック" pitchFamily="-109" charset="-128"/>
              </a:rPr>
              <a:t>Plus d’informations: </a:t>
            </a:r>
          </a:p>
          <a:p>
            <a:pPr lvl="1" algn="just"/>
            <a:r>
              <a:rPr lang="fr-CA" altLang="fr-FR" smtClean="0">
                <a:ea typeface="ＭＳ Ｐゴシック" pitchFamily="-109" charset="-128"/>
              </a:rPr>
              <a:t>Dee et al 2011</a:t>
            </a:r>
          </a:p>
          <a:p>
            <a:pPr lvl="1" algn="just"/>
            <a:r>
              <a:rPr lang="fr-FR" altLang="fr-FR" smtClean="0">
                <a:ea typeface="ＭＳ Ｐゴシック" pitchFamily="-109" charset="-128"/>
                <a:hlinkClick r:id="rId2"/>
              </a:rPr>
              <a:t>http://www.ecmwf.int/research/era/do/get/era-40</a:t>
            </a:r>
            <a:endParaRPr lang="fr-CA" altLang="fr-FR" smtClean="0">
              <a:ea typeface="ＭＳ Ｐゴシック" pitchFamily="-109" charset="-128"/>
            </a:endParaRPr>
          </a:p>
          <a:p>
            <a:pPr lvl="1" algn="just">
              <a:buFont typeface="Wingdings 2" pitchFamily="-109" charset="2"/>
              <a:buNone/>
            </a:pPr>
            <a:endParaRPr lang="fr-CA" altLang="fr-FR" smtClean="0">
              <a:ea typeface="ＭＳ Ｐゴシック" pitchFamily="-109" charset="-128"/>
            </a:endParaRPr>
          </a:p>
          <a:p>
            <a:endParaRPr lang="fr-CA" altLang="fr-FR" smtClean="0">
              <a:ea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Données de forçage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779463" y="2044700"/>
            <a:ext cx="7751762" cy="43529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altLang="fr-FR" smtClean="0">
                <a:ea typeface="ＭＳ Ｐゴシック" pitchFamily="-109" charset="-128"/>
              </a:rPr>
              <a:t>CLASS a besoin des données aux 30 minutes, donc il faut interpoler dans le temps:</a:t>
            </a:r>
          </a:p>
          <a:p>
            <a:pPr lvl="1">
              <a:spcAft>
                <a:spcPts val="1200"/>
              </a:spcAft>
            </a:pPr>
            <a:r>
              <a:rPr lang="fr-CA" altLang="fr-FR" smtClean="0">
                <a:ea typeface="ＭＳ Ｐゴシック" pitchFamily="-109" charset="-128"/>
              </a:rPr>
              <a:t>Interpolation linéaire: température, humidité spécifique, vitesse du vent et pression</a:t>
            </a:r>
          </a:p>
          <a:p>
            <a:pPr lvl="1">
              <a:spcAft>
                <a:spcPts val="1200"/>
              </a:spcAft>
            </a:pPr>
            <a:r>
              <a:rPr lang="fr-CA" altLang="fr-FR" smtClean="0">
                <a:ea typeface="ＭＳ Ｐゴシック" pitchFamily="-109" charset="-128"/>
              </a:rPr>
              <a:t>Interpolation conservative (i.e. voisons le plus proche dans notre cas): rayonnement (SW et LW) et précipitation</a:t>
            </a:r>
          </a:p>
          <a:p>
            <a:pPr lvl="2">
              <a:spcAft>
                <a:spcPts val="1200"/>
              </a:spcAft>
            </a:pPr>
            <a:r>
              <a:rPr lang="fr-CA" altLang="fr-FR" smtClean="0">
                <a:ea typeface="ＭＳ Ｐゴシック" pitchFamily="-109" charset="-128"/>
              </a:rPr>
              <a:t>Alternative - Interpolation sinusoïdale (valeur moyenne sur les 6 dernières heures): rayonnement solaire.  Peux créer </a:t>
            </a:r>
          </a:p>
          <a:p>
            <a:pPr lvl="2">
              <a:spcAft>
                <a:spcPts val="1200"/>
              </a:spcAft>
            </a:pPr>
            <a:r>
              <a:rPr lang="fr-CA" altLang="fr-FR" smtClean="0">
                <a:ea typeface="ＭＳ Ｐゴシック" pitchFamily="-109" charset="-128"/>
              </a:rPr>
              <a:t>Interpolation aléatoire (valeur moyenne sur les 6 dernières heures) : précipitation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smtClean="0">
                <a:ea typeface="ＭＳ Ｐゴシック" pitchFamily="-109" charset="-128"/>
              </a:rPr>
              <a:t>Données de forçage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74613" y="2411413"/>
          <a:ext cx="8994775" cy="2598738"/>
        </p:xfrm>
        <a:graphic>
          <a:graphicData uri="http://schemas.openxmlformats.org/drawingml/2006/table">
            <a:tbl>
              <a:tblPr/>
              <a:tblGrid>
                <a:gridCol w="817562"/>
                <a:gridCol w="817563"/>
                <a:gridCol w="817562"/>
                <a:gridCol w="817563"/>
                <a:gridCol w="817562"/>
                <a:gridCol w="819150"/>
                <a:gridCol w="817563"/>
                <a:gridCol w="817562"/>
                <a:gridCol w="817563"/>
                <a:gridCol w="817562"/>
                <a:gridCol w="817563"/>
              </a:tblGrid>
              <a:tr h="757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Heure</a:t>
                      </a:r>
                      <a:endParaRPr kumimoji="0" lang="fr-FR" alt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Minutes</a:t>
                      </a:r>
                      <a:endParaRPr kumimoji="0" lang="fr-FR" alt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Jour</a:t>
                      </a:r>
                      <a:endParaRPr kumimoji="0" lang="fr-FR" alt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Année</a:t>
                      </a:r>
                      <a:endParaRPr kumimoji="0" lang="fr-FR" alt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Rayonnement solaire (W/m</a:t>
                      </a:r>
                      <a:r>
                        <a:rPr kumimoji="0" lang="en-GB" altLang="fr-FR" sz="9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2</a:t>
                      </a: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)</a:t>
                      </a:r>
                      <a:endParaRPr kumimoji="0" lang="fr-FR" alt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Rayonnement infrarouge (W/m</a:t>
                      </a:r>
                      <a:r>
                        <a:rPr kumimoji="0" lang="en-GB" altLang="fr-FR" sz="9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2</a:t>
                      </a: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)</a:t>
                      </a:r>
                      <a:endParaRPr kumimoji="0" lang="fr-FR" alt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Precipitation (mm/s)</a:t>
                      </a:r>
                      <a:endParaRPr kumimoji="0" lang="fr-FR" alt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Température (°C)</a:t>
                      </a:r>
                      <a:endParaRPr kumimoji="0" lang="fr-FR" alt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Humidité spécifique (kg/kg)</a:t>
                      </a:r>
                      <a:endParaRPr kumimoji="0" lang="fr-FR" alt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Vitesse du vent (m/s)</a:t>
                      </a:r>
                      <a:endParaRPr kumimoji="0" lang="fr-FR" alt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Pression (Pa)</a:t>
                      </a:r>
                      <a:endParaRPr kumimoji="0" lang="fr-FR" alt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1961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368.43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0.1863E-4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16.71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tabLst>
                          <a:tab pos="487363" algn="l"/>
                        </a:tabLst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tabLst>
                          <a:tab pos="487363" algn="l"/>
                        </a:tabLst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tabLst>
                          <a:tab pos="487363" algn="l"/>
                        </a:tabLs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tabLst>
                          <a:tab pos="487363" algn="l"/>
                        </a:tabLs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tabLst>
                          <a:tab pos="487363" algn="l"/>
                        </a:tabLs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tabLst>
                          <a:tab pos="487363" algn="l"/>
                        </a:tabLs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tabLst>
                          <a:tab pos="487363" algn="l"/>
                        </a:tabLs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tabLst>
                          <a:tab pos="487363" algn="l"/>
                        </a:tabLs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tabLst>
                          <a:tab pos="487363" algn="l"/>
                        </a:tabLs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7363" algn="l"/>
                        </a:tabLst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0.111E-1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4.55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101503.93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30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1961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368.55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16.40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0.109E-1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4.55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101510.72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1961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368.68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16.09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0.107E-1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4.55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101517.50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30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1961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368.80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15.78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0.106E-1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4.55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ＭＳ Ｐゴシック" pitchFamily="-109" charset="-128"/>
                        </a:rPr>
                        <a:t>101524.29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ＭＳ Ｐゴシック" pitchFamily="-10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</a:tr>
            </a:tbl>
          </a:graphicData>
        </a:graphic>
      </p:graphicFrame>
      <p:sp>
        <p:nvSpPr>
          <p:cNvPr id="21581" name="ZoneTexte 3"/>
          <p:cNvSpPr txBox="1">
            <a:spLocks noChangeArrowheads="1"/>
          </p:cNvSpPr>
          <p:nvPr/>
        </p:nvSpPr>
        <p:spPr bwMode="auto">
          <a:xfrm>
            <a:off x="782638" y="5489575"/>
            <a:ext cx="7629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/>
              <a:t>En mode offline, les données météo sont un forçage, elles ne peuvent pas être influencées par la surface.</a:t>
            </a:r>
          </a:p>
        </p:txBody>
      </p:sp>
      <p:sp>
        <p:nvSpPr>
          <p:cNvPr id="21582" name="ZoneTexte 3"/>
          <p:cNvSpPr txBox="1">
            <a:spLocks noChangeArrowheads="1"/>
          </p:cNvSpPr>
          <p:nvPr/>
        </p:nvSpPr>
        <p:spPr bwMode="auto">
          <a:xfrm>
            <a:off x="782638" y="1765300"/>
            <a:ext cx="762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/>
              <a:t>Voici à quoi ressemble votre *.MET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612775" y="4479925"/>
            <a:ext cx="7918450" cy="788988"/>
          </a:xfrm>
        </p:spPr>
        <p:txBody>
          <a:bodyPr/>
          <a:lstStyle/>
          <a:p>
            <a:r>
              <a:rPr lang="fr-CA" altLang="fr-FR" smtClean="0">
                <a:ea typeface="ＭＳ Ｐゴシック" pitchFamily="-109" charset="-128"/>
              </a:rPr>
              <a:t>Conditions initiales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612775" y="1147763"/>
            <a:ext cx="7542213" cy="3332162"/>
          </a:xfrm>
        </p:spPr>
        <p:txBody>
          <a:bodyPr/>
          <a:lstStyle/>
          <a:p>
            <a:pPr algn="just"/>
            <a:r>
              <a:rPr lang="fr-CA" altLang="fr-FR" smtClean="0">
                <a:ea typeface="ＭＳ Ｐゴシック" pitchFamily="-109" charset="-128"/>
              </a:rPr>
              <a:t>Fichier .INI:</a:t>
            </a:r>
          </a:p>
          <a:p>
            <a:pPr lvl="1" algn="just"/>
            <a:r>
              <a:rPr lang="fr-CA" altLang="fr-FR" smtClean="0">
                <a:ea typeface="ＭＳ Ｐゴシック" pitchFamily="-109" charset="-128"/>
              </a:rPr>
              <a:t>Couverture végétale: basée sur des observations, correspondant à l’année 1960 (Arora and Boer, 2010: Wang et al., 2006)</a:t>
            </a:r>
          </a:p>
          <a:p>
            <a:pPr lvl="1" algn="just"/>
            <a:r>
              <a:rPr lang="fr-CA" altLang="fr-FR" smtClean="0">
                <a:ea typeface="ＭＳ Ｐゴシック" pitchFamily="-109" charset="-128"/>
              </a:rPr>
              <a:t>État de la végétation: climatologie disponible pour l’Amérique du Nord (0,5° de résolution)</a:t>
            </a:r>
          </a:p>
          <a:p>
            <a:pPr lvl="1" algn="just"/>
            <a:r>
              <a:rPr lang="fr-CA" altLang="fr-FR" smtClean="0">
                <a:ea typeface="ＭＳ Ｐゴシック" pitchFamily="-109" charset="-128"/>
              </a:rPr>
              <a:t>Profondeur et composition des 3 couches de sol: Webb et al. (1991)</a:t>
            </a:r>
          </a:p>
          <a:p>
            <a:pPr lvl="1" algn="just"/>
            <a:endParaRPr lang="fr-CA" altLang="fr-FR" smtClean="0">
              <a:ea typeface="ＭＳ Ｐゴシック" pitchFamily="-109" charset="-128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989013" y="5268913"/>
            <a:ext cx="7708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fr-CA" altLang="fr-FR" sz="1800">
                <a:latin typeface="Arial" charset="0"/>
              </a:rPr>
              <a:t> Température et contenu en eau des 3 couches de sol: climatologie disponible pour l’Amérique du Nord (0,5° de résolution)</a:t>
            </a:r>
          </a:p>
        </p:txBody>
      </p:sp>
      <p:sp>
        <p:nvSpPr>
          <p:cNvPr id="22533" name="Titre 1"/>
          <p:cNvSpPr txBox="1">
            <a:spLocks/>
          </p:cNvSpPr>
          <p:nvPr/>
        </p:nvSpPr>
        <p:spPr bwMode="auto">
          <a:xfrm>
            <a:off x="612775" y="358775"/>
            <a:ext cx="79184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200">
                <a:solidFill>
                  <a:schemeClr val="accent1"/>
                </a:solidFill>
              </a:rPr>
              <a:t>Champs géophysiques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7918450" cy="788988"/>
          </a:xfrm>
        </p:spPr>
        <p:txBody>
          <a:bodyPr/>
          <a:lstStyle/>
          <a:p>
            <a:pPr eaLnBrk="1" hangingPunct="1"/>
            <a:r>
              <a:rPr lang="en-GB" altLang="fr-FR" sz="3700" smtClean="0">
                <a:ea typeface="ＭＳ Ｐゴシック" pitchFamily="-109" charset="-128"/>
              </a:rPr>
              <a:t>Données d’Initialisation (.INI)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39713" y="746125"/>
          <a:ext cx="8726487" cy="6121407"/>
        </p:xfrm>
        <a:graphic>
          <a:graphicData uri="http://schemas.openxmlformats.org/drawingml/2006/table">
            <a:tbl>
              <a:tblPr/>
              <a:tblGrid>
                <a:gridCol w="4362450"/>
                <a:gridCol w="4364037"/>
              </a:tblGrid>
              <a:tr h="5486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28.54    278.50     10.00      2.00     50.00   -1.0    1    1</a:t>
                      </a:r>
                      <a:endParaRPr kumimoji="0" lang="fr-FR" alt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Latitude, longitude, hauteur de référence pour la variable du vent (m), hauteur de référence pour les variables d’énergie (m), hauteur </a:t>
                      </a:r>
                      <a:r>
                        <a:rPr kumimoji="0" lang="fr-CA" alt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d’agrégation ou</a:t>
                      </a:r>
                      <a:r>
                        <a:rPr kumimoji="0" lang="fr-FR" alt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 «</a:t>
                      </a:r>
                      <a:r>
                        <a:rPr kumimoji="0" lang="fr-FR" alt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blending</a:t>
                      </a:r>
                      <a:r>
                        <a:rPr kumimoji="0" lang="fr-FR" alt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 </a:t>
                      </a:r>
                      <a:r>
                        <a:rPr kumimoji="0" lang="fr-FR" alt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height</a:t>
                      </a:r>
                      <a:r>
                        <a:rPr kumimoji="0" lang="fr-FR" alt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» (m), description de la surface, point de grille entier, mosaïque</a:t>
                      </a:r>
                      <a:endParaRPr kumimoji="0" lang="fr-FR" alt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0.769   0.002   0.085   0.126   0.000   1.537   0.014   0.341   0.366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Couverture des 4 PFT + zone urbaine (%), LAI (indice foliaire) maximum des 4 PFT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0.312   0.002  -0.215  -0.497   0.000   1.230   0.001   0.000   0.366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Log de la longueur de rugosité des 4 PFT + zone urbaine (m), LAI minimum des 4 PFT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0.023   0.000   0.005   0.007   0.000   9.224   0.048   0.170   0.179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Albedo visible des 4 PFT + zone urbaine, Masse de la canopée (au dessus du sol) des 4 PFT (kg/m</a:t>
                      </a:r>
                      <a:r>
                        <a:rPr kumimoji="0" lang="fr-FR" altLang="fr-FR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2</a:t>
                      </a: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)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0.146   0.001   0.029   0.042   0.000   0.769   0.005   0.102   0.143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Albedo dans le proche-infrarouge des 4 PFT + zone urbaine</a:t>
                      </a:r>
                      <a:r>
                        <a:rPr kumimoji="0" lang="en-GB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, profondeur des racines des 4 PFT (m)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200.000 125.000  85.000 100.000          30.000  40.000  30.000  30.000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Resistance stomatale minimum des 4 PFT (s/m), valeur de référence du rayonnement solaire entrant des 4 PFT (W/m</a:t>
                      </a:r>
                      <a:r>
                        <a:rPr kumimoji="0" lang="fr-FR" altLang="fr-FR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2</a:t>
                      </a: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)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0.650   0.500   0.500   0.500           1.050   0.600   1.000   1.000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Coefficients du déficit de pression de vapeur des 4 PFT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100.000 100.000 100.000 100.000           5.000   5.000   5.000   5.000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Coefficients de la succion d’humidité des 4 PFT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1.000   1.067   1.000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Drainage, profondeur du sol(m), fraction du point de grille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3.5</a:t>
                      </a:r>
                      <a:r>
                        <a:rPr kumimoji="0" lang="fr-FR" altLang="fr-FR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E</a:t>
                      </a: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-2  0.3  2.0</a:t>
                      </a:r>
                      <a:r>
                        <a:rPr kumimoji="0" lang="fr-FR" altLang="fr-FR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E</a:t>
                      </a: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-5  0.1</a:t>
                      </a:r>
                      <a:r>
                        <a:rPr kumimoji="0" lang="fr-FR" altLang="fr-FR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E</a:t>
                      </a: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-4       1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Pente du sol, paramètres non utilisés…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78.5      90.2      98.2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Contenu en sable dans les couches du sol 1, 2, et 3 (%)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4.4        2.7       0.6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Contenu en argile dans les couches du sol 1, 2, et 3 (%)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0.0        0.0       0.0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Contenu en matière organique dans les couches du sol 1, 2, et 3 (%)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19.55     19.22     20.70     19.55      0.00      0.00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Température d’initialisation des couches 1, 2 et 3 (°C), température de la canopée (°C), température de la neige (°C, ou K), température de l’eau (°C)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0.127     0.136     0.277     0.000     0.000     0.000     0.000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Contenu en eau liquide dans le sol des couches 1, 2 et 3 (m</a:t>
                      </a:r>
                      <a:r>
                        <a:rPr kumimoji="0" lang="fr-FR" altLang="fr-FR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3</a:t>
                      </a: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/m</a:t>
                      </a:r>
                      <a:r>
                        <a:rPr kumimoji="0" lang="fr-FR" altLang="fr-FR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3</a:t>
                      </a: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), Contenu en eau solide dans le sol des couches 1, 2 et 3 (m</a:t>
                      </a:r>
                      <a:r>
                        <a:rPr kumimoji="0" lang="fr-FR" altLang="fr-FR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3</a:t>
                      </a: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/m</a:t>
                      </a:r>
                      <a:r>
                        <a:rPr kumimoji="0" lang="fr-FR" altLang="fr-FR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3</a:t>
                      </a: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), profondeur de l’eau (m)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  <a:tr h="371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0.000    0.0000      0.00     0.000    0.0000     0.000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Eau sur la canopée, neige sur la canopée, neige au sol (</a:t>
                      </a:r>
                      <a:r>
                        <a:rPr kumimoji="0" lang="en-GB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kg/m</a:t>
                      </a:r>
                      <a:r>
                        <a:rPr kumimoji="0" lang="en-GB" altLang="fr-FR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2</a:t>
                      </a: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), albedo de la neige, densité de la neige </a:t>
                      </a:r>
                      <a:r>
                        <a:rPr kumimoji="0" lang="en-GB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(kg/m</a:t>
                      </a:r>
                      <a:r>
                        <a:rPr kumimoji="0" lang="en-GB" altLang="fr-FR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3</a:t>
                      </a:r>
                      <a:r>
                        <a:rPr kumimoji="0" lang="en-GB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)</a:t>
                      </a: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9" charset="0"/>
                          <a:ea typeface="ＭＳ Ｐゴシック" pitchFamily="-109" charset="-128"/>
                        </a:rPr>
                        <a:t>, index de croissance des plantes</a:t>
                      </a:r>
                      <a:endParaRPr kumimoji="0" lang="fr-FR" alt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Champs </a:t>
            </a:r>
            <a:r>
              <a:rPr lang="fr-CA" altLang="fr-FR" smtClean="0">
                <a:ea typeface="ＭＳ Ｐゴシック" pitchFamily="-109" charset="-128"/>
              </a:rPr>
              <a:t>initiales</a:t>
            </a:r>
          </a:p>
        </p:txBody>
      </p:sp>
      <p:pic>
        <p:nvPicPr>
          <p:cNvPr id="24579" name="Image 4" descr="SCA7025_FR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97125"/>
            <a:ext cx="25034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 5" descr="SCA7025_LA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2397125"/>
            <a:ext cx="2501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6" descr="SCA7025_TBA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397125"/>
            <a:ext cx="2501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ZoneTexte 7"/>
          <p:cNvSpPr txBox="1">
            <a:spLocks noChangeArrowheads="1"/>
          </p:cNvSpPr>
          <p:nvPr/>
        </p:nvSpPr>
        <p:spPr bwMode="auto">
          <a:xfrm>
            <a:off x="812800" y="4899025"/>
            <a:ext cx="750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latin typeface="Arial" charset="0"/>
              </a:rPr>
              <a:t>    Couverture végétale	         Température du sol         Indice de surface foliaire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latin typeface="Arial" charset="0"/>
              </a:rPr>
              <a:t>           (1=100%)				(en Kelvin)			    (m</a:t>
            </a:r>
            <a:r>
              <a:rPr lang="fr-CA" altLang="fr-FR" sz="1600" baseline="30000">
                <a:latin typeface="Arial" charset="0"/>
              </a:rPr>
              <a:t>2</a:t>
            </a:r>
            <a:r>
              <a:rPr lang="fr-CA" altLang="fr-FR" sz="1600">
                <a:latin typeface="Arial" charset="0"/>
              </a:rPr>
              <a:t>/m</a:t>
            </a:r>
            <a:r>
              <a:rPr lang="fr-CA" altLang="fr-FR" sz="1600" baseline="30000">
                <a:latin typeface="Arial" charset="0"/>
              </a:rPr>
              <a:t>2</a:t>
            </a:r>
            <a:r>
              <a:rPr lang="fr-CA" altLang="fr-FR" sz="16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smtClean="0">
                <a:ea typeface="ＭＳ Ｐゴシック" pitchFamily="-109" charset="-128"/>
              </a:rPr>
              <a:t>Données du sol (Soil_3lev)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989013" y="1909763"/>
          <a:ext cx="7165975" cy="1114425"/>
        </p:xfrm>
        <a:graphic>
          <a:graphicData uri="http://schemas.openxmlformats.org/drawingml/2006/table">
            <a:tbl>
              <a:tblPr/>
              <a:tblGrid>
                <a:gridCol w="3582987"/>
                <a:gridCol w="3582988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Cambria" pitchFamily="-109" charset="0"/>
                        </a:rPr>
                        <a:t>0.10    0.10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Cambria" pitchFamily="-109" charset="0"/>
                        </a:rPr>
                        <a:t>Profondeur de la couche de sol 1 (m), profondeur totale (m)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Cambria" pitchFamily="-109" charset="0"/>
                        </a:rPr>
                        <a:t>0.25    0.35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Cambria" pitchFamily="-109" charset="0"/>
                        </a:rPr>
                        <a:t>Profondeur de la couche de sol 2 (m), profondeur totale (m)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Cambria" pitchFamily="-109" charset="0"/>
                        </a:rPr>
                        <a:t>3.75    4.10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90000"/>
                        <a:buFont typeface="Wingdings 2" pitchFamily="-109" charset="2"/>
                        <a:defRPr sz="20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949FBF"/>
                        </a:buClr>
                        <a:buSzPct val="90000"/>
                        <a:buFont typeface="Wingdings 2" pitchFamily="-109" charset="2"/>
                        <a:defRPr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entury Gothic" pitchFamily="-109" charset="0"/>
                          <a:ea typeface="ＭＳ Ｐゴシック" pitchFamily="-109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9" charset="0"/>
                          <a:ea typeface="Cambria" pitchFamily="-109" charset="0"/>
                        </a:rPr>
                        <a:t>Profondeur de la couche de sol 3 (m), profondeur totale (m)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9" charset="0"/>
                        <a:ea typeface="Cambria" pitchFamily="-10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CB"/>
                    </a:solidFill>
                  </a:tcPr>
                </a:tc>
              </a:tr>
            </a:tbl>
          </a:graphicData>
        </a:graphic>
      </p:graphicFrame>
      <p:pic>
        <p:nvPicPr>
          <p:cNvPr id="25617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660775"/>
            <a:ext cx="51641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smtClean="0">
                <a:ea typeface="ＭＳ Ｐゴシック" pitchFamily="-109" charset="-128"/>
              </a:rPr>
              <a:t>Objectif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sz="2000" smtClean="0">
                <a:ea typeface="ＭＳ Ｐゴシック" pitchFamily="-109" charset="-128"/>
              </a:rPr>
              <a:t>Utiliser le </a:t>
            </a:r>
            <a:r>
              <a:rPr lang="fr-CA" altLang="fr-FR" sz="2000" b="1" i="1" smtClean="0">
                <a:ea typeface="ＭＳ Ｐゴシック" pitchFamily="-109" charset="-128"/>
              </a:rPr>
              <a:t>Canadian Land Surface Scheme</a:t>
            </a:r>
            <a:r>
              <a:rPr lang="fr-CA" altLang="fr-FR" sz="2000" b="1" smtClean="0">
                <a:ea typeface="ＭＳ Ｐゴシック" pitchFamily="-109" charset="-128"/>
              </a:rPr>
              <a:t> </a:t>
            </a:r>
            <a:r>
              <a:rPr lang="fr-CA" altLang="fr-FR" sz="2000" smtClean="0">
                <a:ea typeface="ＭＳ Ｐゴシック" pitchFamily="-109" charset="-128"/>
              </a:rPr>
              <a:t>(CLASS), version 3.5, afin d’étudier différents aspects de la modélisation de la surface terrestre: </a:t>
            </a:r>
          </a:p>
          <a:p>
            <a:pPr lvl="1" eaLnBrk="1" hangingPunct="1"/>
            <a:r>
              <a:rPr lang="fr-CA" altLang="fr-FR" sz="1900" smtClean="0">
                <a:ea typeface="ＭＳ Ｐゴシック" pitchFamily="-109" charset="-128"/>
              </a:rPr>
              <a:t>Bilans énergétique et hydrologique</a:t>
            </a:r>
          </a:p>
          <a:p>
            <a:pPr lvl="1" eaLnBrk="1" hangingPunct="1"/>
            <a:r>
              <a:rPr lang="fr-CA" altLang="fr-FR" sz="1900" smtClean="0">
                <a:ea typeface="ＭＳ Ｐゴシック" pitchFamily="-109" charset="-128"/>
              </a:rPr>
              <a:t>Cycles diurne et annuel, variabilité interannuelle</a:t>
            </a:r>
          </a:p>
          <a:p>
            <a:pPr lvl="1" eaLnBrk="1" hangingPunct="1"/>
            <a:r>
              <a:rPr lang="fr-CA" altLang="fr-FR" sz="1900" smtClean="0">
                <a:ea typeface="ＭＳ Ｐゴシック" pitchFamily="-109" charset="-128"/>
              </a:rPr>
              <a:t>Impact de la végétation et de la composition du sol</a:t>
            </a:r>
            <a:endParaRPr lang="fr-FR" altLang="fr-FR" sz="1900" smtClean="0">
              <a:ea typeface="ＭＳ Ｐゴシック" pitchFamily="-109" charset="-128"/>
            </a:endParaRPr>
          </a:p>
          <a:p>
            <a:pPr eaLnBrk="1" hangingPunct="1"/>
            <a:r>
              <a:rPr lang="fr-CA" altLang="fr-FR" sz="2000" smtClean="0">
                <a:ea typeface="ＭＳ Ｐゴシック" pitchFamily="-109" charset="-128"/>
              </a:rPr>
              <a:t>Effectuer les simulations dans vos comptes respectifs et analyser les sorties du modèle</a:t>
            </a:r>
            <a:endParaRPr lang="fr-FR" altLang="fr-FR" sz="2000" smtClean="0">
              <a:ea typeface="ＭＳ Ｐゴシック" pitchFamily="-109" charset="-128"/>
            </a:endParaRPr>
          </a:p>
          <a:p>
            <a:pPr eaLnBrk="1" hangingPunct="1"/>
            <a:r>
              <a:rPr lang="fr-CA" altLang="fr-FR" sz="2000" smtClean="0">
                <a:ea typeface="ＭＳ Ｐゴシック" pitchFamily="-109" charset="-128"/>
              </a:rPr>
              <a:t>Soumettre 4 rapports (15 pages max) par </a:t>
            </a:r>
            <a:r>
              <a:rPr lang="fr-CA" altLang="fr-FR" sz="2000" b="1" smtClean="0">
                <a:ea typeface="ＭＳ Ｐゴシック" pitchFamily="-109" charset="-128"/>
              </a:rPr>
              <a:t>équipe de deux </a:t>
            </a:r>
            <a:r>
              <a:rPr lang="fr-CA" altLang="fr-FR" sz="2000" smtClean="0">
                <a:ea typeface="ＭＳ Ｐゴシック" pitchFamily="-109" charset="-128"/>
              </a:rPr>
              <a:t>ainsi que les liens vers les scripts utilisés</a:t>
            </a:r>
            <a:r>
              <a:rPr lang="fr-FR" altLang="fr-FR" sz="2000" smtClean="0">
                <a:ea typeface="ＭＳ Ｐゴシック" pitchFamily="-109" charset="-128"/>
              </a:rPr>
              <a:t> </a:t>
            </a:r>
            <a:endParaRPr lang="en-GB" altLang="fr-FR" sz="2000" smtClean="0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mtClean="0">
                <a:ea typeface="ＭＳ Ｐゴシック" pitchFamily="-109" charset="-128"/>
              </a:rPr>
              <a:t>Matlab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989013" y="2044700"/>
            <a:ext cx="7542212" cy="4081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1900" smtClean="0">
                <a:ea typeface="ＭＳ Ｐゴシック" pitchFamily="-109" charset="-128"/>
              </a:rPr>
              <a:t>Votre répertoire de travail: </a:t>
            </a:r>
          </a:p>
          <a:p>
            <a:pPr lvl="1">
              <a:lnSpc>
                <a:spcPct val="90000"/>
              </a:lnSpc>
            </a:pPr>
            <a:r>
              <a:rPr lang="fr-CA" altLang="fr-FR" sz="1700" smtClean="0">
                <a:ea typeface="ＭＳ Ｐゴシック" pitchFamily="-109" charset="-128"/>
              </a:rPr>
              <a:t>/skynet1_exec2/</a:t>
            </a:r>
            <a:r>
              <a:rPr lang="fr-CA" altLang="fr-FR" sz="1700" i="1" smtClean="0">
                <a:ea typeface="ＭＳ Ｐゴシック" pitchFamily="-109" charset="-128"/>
              </a:rPr>
              <a:t>nom_utilisateur</a:t>
            </a:r>
          </a:p>
          <a:p>
            <a:pPr lvl="1">
              <a:lnSpc>
                <a:spcPct val="90000"/>
              </a:lnSpc>
            </a:pPr>
            <a:r>
              <a:rPr lang="fr-FR" altLang="fr-FR" sz="1700" smtClean="0">
                <a:latin typeface="Andale Mono" pitchFamily="-109" charset="0"/>
                <a:ea typeface="ＭＳ Ｐゴシック" pitchFamily="-109" charset="-128"/>
              </a:rPr>
              <a:t>cd</a:t>
            </a:r>
            <a:r>
              <a:rPr lang="fr-CA" altLang="fr-FR" sz="1700" smtClean="0">
                <a:latin typeface="Andale Mono" pitchFamily="-109" charset="0"/>
                <a:ea typeface="ＭＳ Ｐゴシック" pitchFamily="-109" charset="-128"/>
              </a:rPr>
              <a:t> /skynet1_exec2/</a:t>
            </a:r>
            <a:r>
              <a:rPr lang="fr-CA" altLang="fr-FR" sz="1700" i="1" smtClean="0">
                <a:latin typeface="Andale Mono" pitchFamily="-109" charset="0"/>
                <a:ea typeface="ＭＳ Ｐゴシック" pitchFamily="-109" charset="-128"/>
              </a:rPr>
              <a:t>nom_utilisateur</a:t>
            </a:r>
            <a:endParaRPr lang="fr-CA" altLang="fr-FR" sz="1700" smtClean="0">
              <a:ea typeface="ＭＳ Ｐゴシック" pitchFamily="-109" charset="-128"/>
            </a:endParaRPr>
          </a:p>
          <a:p>
            <a:pPr>
              <a:lnSpc>
                <a:spcPct val="90000"/>
              </a:lnSpc>
            </a:pPr>
            <a:r>
              <a:rPr lang="fr-CA" altLang="fr-FR" sz="1900" smtClean="0">
                <a:ea typeface="ＭＳ Ｐゴシック" pitchFamily="-109" charset="-128"/>
              </a:rPr>
              <a:t>Copier le dossier nécessaire:</a:t>
            </a:r>
          </a:p>
          <a:p>
            <a:pPr lvl="1">
              <a:lnSpc>
                <a:spcPct val="90000"/>
              </a:lnSpc>
            </a:pPr>
            <a:r>
              <a:rPr lang="fr-CA" altLang="fr-FR" sz="1700" smtClean="0">
                <a:latin typeface="Andale Mono" pitchFamily="-109" charset="0"/>
                <a:ea typeface="ＭＳ Ｐゴシック" pitchFamily="-109" charset="-128"/>
              </a:rPr>
              <a:t>cp –fr </a:t>
            </a:r>
            <a:r>
              <a:rPr lang="fr-FR" altLang="fr-FR" sz="1700" smtClean="0">
                <a:latin typeface="Andale Mono" pitchFamily="-109" charset="0"/>
                <a:ea typeface="ＭＳ Ｐゴシック" pitchFamily="-109" charset="-128"/>
              </a:rPr>
              <a:t>/skynet1_rech3</a:t>
            </a:r>
            <a:r>
              <a:rPr lang="fr-CA" altLang="fr-FR" sz="1700" smtClean="0">
                <a:latin typeface="Andale Mono" pitchFamily="-109" charset="0"/>
                <a:ea typeface="ＭＳ Ｐゴシック" pitchFamily="-109" charset="-128"/>
              </a:rPr>
              <a:t>/huziy/SCA7026_CLASS/Aut2014 . </a:t>
            </a:r>
          </a:p>
          <a:p>
            <a:pPr>
              <a:lnSpc>
                <a:spcPct val="90000"/>
              </a:lnSpc>
            </a:pPr>
            <a:r>
              <a:rPr lang="fr-CA" altLang="fr-FR" sz="1900" smtClean="0">
                <a:ea typeface="ＭＳ Ｐゴシック" pitchFamily="-109" charset="-128"/>
              </a:rPr>
              <a:t>Matlab:</a:t>
            </a:r>
          </a:p>
          <a:p>
            <a:pPr lvl="1">
              <a:lnSpc>
                <a:spcPct val="90000"/>
              </a:lnSpc>
            </a:pPr>
            <a:r>
              <a:rPr lang="fr-CA" altLang="fr-FR" sz="1700" smtClean="0">
                <a:ea typeface="ＭＳ Ｐゴシック" pitchFamily="-109" charset="-128"/>
              </a:rPr>
              <a:t>Ouvrir Matlab : </a:t>
            </a:r>
            <a:r>
              <a:rPr lang="fr-CA" altLang="fr-FR" sz="1700" smtClean="0">
                <a:latin typeface="Andale Mono" pitchFamily="-109" charset="0"/>
                <a:ea typeface="ＭＳ Ｐゴシック" pitchFamily="-109" charset="-128"/>
              </a:rPr>
              <a:t>matlab &amp;</a:t>
            </a:r>
            <a:endParaRPr lang="fr-CA" altLang="fr-FR" sz="2200" smtClean="0">
              <a:latin typeface="Andale Mono" pitchFamily="-109" charset="0"/>
              <a:ea typeface="ＭＳ Ｐゴシック" pitchFamily="-109" charset="-128"/>
            </a:endParaRPr>
          </a:p>
          <a:p>
            <a:pPr lvl="1">
              <a:lnSpc>
                <a:spcPct val="90000"/>
              </a:lnSpc>
            </a:pPr>
            <a:r>
              <a:rPr lang="fr-CA" altLang="fr-FR" sz="1700" smtClean="0">
                <a:ea typeface="ＭＳ Ｐゴシック" pitchFamily="-109" charset="-128"/>
              </a:rPr>
              <a:t>Ouvrir un script : </a:t>
            </a:r>
            <a:r>
              <a:rPr lang="fr-CA" altLang="fr-FR" sz="1700" smtClean="0">
                <a:latin typeface="Andale Mono" pitchFamily="-109" charset="0"/>
                <a:ea typeface="ＭＳ Ｐゴシック" pitchFamily="-109" charset="-128"/>
              </a:rPr>
              <a:t>File -&gt; New -&gt; Blank M-File</a:t>
            </a:r>
          </a:p>
          <a:p>
            <a:pPr>
              <a:lnSpc>
                <a:spcPct val="90000"/>
              </a:lnSpc>
            </a:pPr>
            <a:r>
              <a:rPr lang="fr-CA" altLang="fr-FR" sz="2000" smtClean="0">
                <a:ea typeface="ＭＳ Ｐゴシック" pitchFamily="-109" charset="-128"/>
              </a:rPr>
              <a:t>Vous pouvez vous aider des exemples de scripts : Rayonnement_Net.m (niveau de base), demo_dataset.m (niveau avancé)</a:t>
            </a:r>
            <a:endParaRPr lang="fr-CA" altLang="fr-FR" sz="2400" smtClean="0">
              <a:ea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Références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>
          <a:xfrm>
            <a:off x="206375" y="1760538"/>
            <a:ext cx="8780463" cy="4905375"/>
          </a:xfrm>
        </p:spPr>
        <p:txBody>
          <a:bodyPr/>
          <a:lstStyle/>
          <a:p>
            <a:pPr lvl="1" algn="just">
              <a:spcAft>
                <a:spcPts val="600"/>
              </a:spcAft>
            </a:pPr>
            <a:r>
              <a:rPr lang="fr-FR" altLang="fr-FR" sz="1500" dirty="0" smtClean="0">
                <a:ea typeface="ＭＳ Ｐゴシック" pitchFamily="-109" charset="-128"/>
              </a:rPr>
              <a:t>Dee, D. P., and 35 </a:t>
            </a:r>
            <a:r>
              <a:rPr lang="fr-FR" altLang="fr-FR" sz="1500" dirty="0" err="1" smtClean="0">
                <a:ea typeface="ＭＳ Ｐゴシック" pitchFamily="-109" charset="-128"/>
              </a:rPr>
              <a:t>co-authors</a:t>
            </a:r>
            <a:r>
              <a:rPr lang="fr-FR" altLang="fr-FR" sz="1500" dirty="0" smtClean="0">
                <a:ea typeface="ＭＳ Ｐゴシック" pitchFamily="-109" charset="-128"/>
              </a:rPr>
              <a:t>, 2011: The ERA-</a:t>
            </a:r>
            <a:r>
              <a:rPr lang="fr-FR" altLang="fr-FR" sz="1500" dirty="0" err="1" smtClean="0">
                <a:ea typeface="ＭＳ Ｐゴシック" pitchFamily="-109" charset="-128"/>
              </a:rPr>
              <a:t>Interim</a:t>
            </a:r>
            <a:r>
              <a:rPr lang="fr-FR" altLang="fr-FR" sz="1500" dirty="0" smtClean="0">
                <a:ea typeface="ＭＳ Ｐゴシック" pitchFamily="-109" charset="-128"/>
              </a:rPr>
              <a:t> </a:t>
            </a:r>
            <a:r>
              <a:rPr lang="fr-FR" altLang="fr-FR" sz="1500" dirty="0" err="1" smtClean="0">
                <a:ea typeface="ＭＳ Ｐゴシック" pitchFamily="-109" charset="-128"/>
              </a:rPr>
              <a:t>reanalysis</a:t>
            </a:r>
            <a:r>
              <a:rPr lang="fr-FR" altLang="fr-FR" sz="1500" dirty="0" smtClean="0">
                <a:ea typeface="ＭＳ Ｐゴシック" pitchFamily="-109" charset="-128"/>
              </a:rPr>
              <a:t>: Configuration and performance of the data assimilation system. Quart. J. R. </a:t>
            </a:r>
            <a:r>
              <a:rPr lang="fr-FR" altLang="fr-FR" sz="1500" dirty="0" err="1" smtClean="0">
                <a:ea typeface="ＭＳ Ｐゴシック" pitchFamily="-109" charset="-128"/>
              </a:rPr>
              <a:t>Meteorol</a:t>
            </a:r>
            <a:r>
              <a:rPr lang="fr-FR" altLang="fr-FR" sz="1500" dirty="0" smtClean="0">
                <a:ea typeface="ＭＳ Ｐゴシック" pitchFamily="-109" charset="-128"/>
              </a:rPr>
              <a:t>. Soc., 137, 553-597. DOI: 10.1002/qj.828. </a:t>
            </a:r>
          </a:p>
          <a:p>
            <a:pPr lvl="1" algn="just">
              <a:spcAft>
                <a:spcPts val="600"/>
              </a:spcAft>
            </a:pPr>
            <a:r>
              <a:rPr lang="fr-FR" altLang="fr-FR" sz="1500" dirty="0" err="1" smtClean="0">
                <a:ea typeface="ＭＳ Ｐゴシック" pitchFamily="-109" charset="-128"/>
              </a:rPr>
              <a:t>Uppala</a:t>
            </a:r>
            <a:r>
              <a:rPr lang="fr-FR" altLang="fr-FR" sz="1500" dirty="0" smtClean="0">
                <a:ea typeface="ＭＳ Ｐゴシック" pitchFamily="-109" charset="-128"/>
              </a:rPr>
              <a:t>, S.M., et al. 2005: The ERA-40 </a:t>
            </a:r>
            <a:r>
              <a:rPr lang="fr-FR" altLang="fr-FR" sz="1500" dirty="0" err="1" smtClean="0">
                <a:ea typeface="ＭＳ Ｐゴシック" pitchFamily="-109" charset="-128"/>
              </a:rPr>
              <a:t>re-analysis</a:t>
            </a:r>
            <a:r>
              <a:rPr lang="fr-FR" altLang="fr-FR" sz="1500" dirty="0" smtClean="0">
                <a:ea typeface="ＭＳ Ｐゴシック" pitchFamily="-109" charset="-128"/>
              </a:rPr>
              <a:t>. Quart. J. R. </a:t>
            </a:r>
            <a:r>
              <a:rPr lang="fr-FR" altLang="fr-FR" sz="1500" dirty="0" err="1" smtClean="0">
                <a:ea typeface="ＭＳ Ｐゴシック" pitchFamily="-109" charset="-128"/>
              </a:rPr>
              <a:t>Meteorol</a:t>
            </a:r>
            <a:r>
              <a:rPr lang="fr-FR" altLang="fr-FR" sz="1500" dirty="0" smtClean="0">
                <a:ea typeface="ＭＳ Ｐゴシック" pitchFamily="-109" charset="-128"/>
              </a:rPr>
              <a:t>. Soc., 131, 2961-3012. DOI:10.1256/qj.04.176</a:t>
            </a:r>
            <a:endParaRPr lang="fr-CA" altLang="fr-FR" sz="1500" dirty="0" smtClean="0">
              <a:ea typeface="ＭＳ Ｐゴシック" pitchFamily="-109" charset="-128"/>
            </a:endParaRPr>
          </a:p>
          <a:p>
            <a:pPr lvl="1" algn="just">
              <a:spcAft>
                <a:spcPts val="600"/>
              </a:spcAft>
            </a:pPr>
            <a:r>
              <a:rPr lang="fr-CA" altLang="fr-FR" sz="1500" dirty="0" err="1" smtClean="0">
                <a:ea typeface="ＭＳ Ｐゴシック" pitchFamily="-109" charset="-128"/>
              </a:rPr>
              <a:t>Verseghy</a:t>
            </a:r>
            <a:r>
              <a:rPr lang="fr-CA" altLang="fr-FR" sz="1500" dirty="0" smtClean="0">
                <a:ea typeface="ＭＳ Ｐゴシック" pitchFamily="-109" charset="-128"/>
              </a:rPr>
              <a:t>, D.L. 1991. CLASS – A Canadian Land Surface </a:t>
            </a:r>
            <a:r>
              <a:rPr lang="fr-CA" altLang="fr-FR" sz="1500" dirty="0" err="1" smtClean="0">
                <a:ea typeface="ＭＳ Ｐゴシック" pitchFamily="-109" charset="-128"/>
              </a:rPr>
              <a:t>Scheme</a:t>
            </a:r>
            <a:r>
              <a:rPr lang="fr-CA" altLang="fr-FR" sz="1500" dirty="0" smtClean="0">
                <a:ea typeface="ＭＳ Ｐゴシック" pitchFamily="-109" charset="-128"/>
              </a:rPr>
              <a:t> for GCMS. I. </a:t>
            </a:r>
            <a:r>
              <a:rPr lang="fr-CA" altLang="fr-FR" sz="1500" dirty="0" err="1" smtClean="0">
                <a:ea typeface="ＭＳ Ｐゴシック" pitchFamily="-109" charset="-128"/>
              </a:rPr>
              <a:t>Soil</a:t>
            </a:r>
            <a:r>
              <a:rPr lang="fr-CA" altLang="fr-FR" sz="1500" dirty="0" smtClean="0">
                <a:ea typeface="ＭＳ Ｐゴシック" pitchFamily="-109" charset="-128"/>
              </a:rPr>
              <a:t> Model. International Journal of </a:t>
            </a:r>
            <a:r>
              <a:rPr lang="fr-CA" altLang="fr-FR" sz="1500" dirty="0" err="1" smtClean="0">
                <a:ea typeface="ＭＳ Ｐゴシック" pitchFamily="-109" charset="-128"/>
              </a:rPr>
              <a:t>Climatology</a:t>
            </a:r>
            <a:r>
              <a:rPr lang="fr-CA" altLang="fr-FR" sz="1500" dirty="0" smtClean="0">
                <a:ea typeface="ＭＳ Ｐゴシック" pitchFamily="-109" charset="-128"/>
              </a:rPr>
              <a:t>, 11, 111-133 </a:t>
            </a:r>
          </a:p>
          <a:p>
            <a:pPr lvl="1" algn="just">
              <a:spcAft>
                <a:spcPts val="600"/>
              </a:spcAft>
            </a:pPr>
            <a:r>
              <a:rPr lang="fr-CA" altLang="fr-FR" sz="1500" dirty="0" err="1" smtClean="0">
                <a:ea typeface="ＭＳ Ｐゴシック" pitchFamily="-109" charset="-128"/>
              </a:rPr>
              <a:t>Verseghy</a:t>
            </a:r>
            <a:r>
              <a:rPr lang="fr-CA" altLang="fr-FR" sz="1500" dirty="0" smtClean="0">
                <a:ea typeface="ＭＳ Ｐゴシック" pitchFamily="-109" charset="-128"/>
              </a:rPr>
              <a:t>, D.L., et al. 1993. CLASS – A Canadian Land Surface </a:t>
            </a:r>
            <a:r>
              <a:rPr lang="fr-CA" altLang="fr-FR" sz="1500" dirty="0" err="1" smtClean="0">
                <a:ea typeface="ＭＳ Ｐゴシック" pitchFamily="-109" charset="-128"/>
              </a:rPr>
              <a:t>cheme</a:t>
            </a:r>
            <a:r>
              <a:rPr lang="fr-CA" altLang="fr-FR" sz="1500" dirty="0" smtClean="0">
                <a:ea typeface="ＭＳ Ｐゴシック" pitchFamily="-109" charset="-128"/>
              </a:rPr>
              <a:t>  for GCMS. II. </a:t>
            </a:r>
            <a:r>
              <a:rPr lang="fr-CA" altLang="fr-FR" sz="1500" dirty="0" err="1" smtClean="0">
                <a:ea typeface="ＭＳ Ｐゴシック" pitchFamily="-109" charset="-128"/>
              </a:rPr>
              <a:t>Vegetation</a:t>
            </a:r>
            <a:r>
              <a:rPr lang="fr-CA" altLang="fr-FR" sz="1500" dirty="0" smtClean="0">
                <a:ea typeface="ＭＳ Ｐゴシック" pitchFamily="-109" charset="-128"/>
              </a:rPr>
              <a:t> Model and </a:t>
            </a:r>
            <a:r>
              <a:rPr lang="fr-CA" altLang="fr-FR" sz="1500" dirty="0" err="1" smtClean="0">
                <a:ea typeface="ＭＳ Ｐゴシック" pitchFamily="-109" charset="-128"/>
              </a:rPr>
              <a:t>Coupled</a:t>
            </a:r>
            <a:r>
              <a:rPr lang="fr-CA" altLang="fr-FR" sz="1500" dirty="0" smtClean="0">
                <a:ea typeface="ＭＳ Ｐゴシック" pitchFamily="-109" charset="-128"/>
              </a:rPr>
              <a:t> </a:t>
            </a:r>
            <a:r>
              <a:rPr lang="fr-CA" altLang="fr-FR" sz="1500" dirty="0" err="1" smtClean="0">
                <a:ea typeface="ＭＳ Ｐゴシック" pitchFamily="-109" charset="-128"/>
              </a:rPr>
              <a:t>Runs</a:t>
            </a:r>
            <a:r>
              <a:rPr lang="fr-CA" altLang="fr-FR" sz="1500" dirty="0" smtClean="0">
                <a:ea typeface="ＭＳ Ｐゴシック" pitchFamily="-109" charset="-128"/>
              </a:rPr>
              <a:t>. International Journal of </a:t>
            </a:r>
            <a:r>
              <a:rPr lang="fr-CA" altLang="fr-FR" sz="1500" dirty="0" err="1" smtClean="0">
                <a:ea typeface="ＭＳ Ｐゴシック" pitchFamily="-109" charset="-128"/>
              </a:rPr>
              <a:t>Climatology</a:t>
            </a:r>
            <a:r>
              <a:rPr lang="fr-CA" altLang="fr-FR" sz="1500" dirty="0" smtClean="0">
                <a:ea typeface="ＭＳ Ｐゴシック" pitchFamily="-109" charset="-128"/>
              </a:rPr>
              <a:t>, 13, 347-370 </a:t>
            </a:r>
          </a:p>
          <a:p>
            <a:pPr lvl="1" algn="just">
              <a:spcAft>
                <a:spcPts val="600"/>
              </a:spcAft>
            </a:pPr>
            <a:r>
              <a:rPr lang="en-GB" altLang="fr-FR" sz="1500" dirty="0" err="1" smtClean="0">
                <a:ea typeface="ＭＳ Ｐゴシック" pitchFamily="-109" charset="-128"/>
              </a:rPr>
              <a:t>Verseghy</a:t>
            </a:r>
            <a:r>
              <a:rPr lang="en-GB" altLang="fr-FR" sz="1500" dirty="0" smtClean="0">
                <a:ea typeface="ＭＳ Ｐゴシック" pitchFamily="-109" charset="-128"/>
              </a:rPr>
              <a:t>, D.L. 2011. CLASS - The Canadian land surface scheme (version 3.5). Technical Documentation (version 1). Environment Canada, Climate research division, Science and technology branch.</a:t>
            </a:r>
            <a:r>
              <a:rPr lang="fr-CA" altLang="fr-FR" sz="1500" dirty="0" smtClean="0">
                <a:ea typeface="ＭＳ Ｐゴシック" pitchFamily="-109" charset="-128"/>
              </a:rPr>
              <a:t> </a:t>
            </a:r>
          </a:p>
          <a:p>
            <a:pPr lvl="1" algn="just">
              <a:spcAft>
                <a:spcPts val="600"/>
              </a:spcAft>
            </a:pPr>
            <a:r>
              <a:rPr lang="en-GB" altLang="fr-FR" sz="1500" dirty="0" smtClean="0">
                <a:ea typeface="ＭＳ Ｐゴシック" pitchFamily="-109" charset="-128"/>
              </a:rPr>
              <a:t>Webb RS, </a:t>
            </a:r>
            <a:r>
              <a:rPr lang="en-GB" altLang="fr-FR" sz="1500" dirty="0" err="1" smtClean="0">
                <a:ea typeface="ＭＳ Ｐゴシック" pitchFamily="-109" charset="-128"/>
              </a:rPr>
              <a:t>Rosenzweig</a:t>
            </a:r>
            <a:r>
              <a:rPr lang="en-GB" altLang="fr-FR" sz="1500" dirty="0" smtClean="0">
                <a:ea typeface="ＭＳ Ｐゴシック" pitchFamily="-109" charset="-128"/>
              </a:rPr>
              <a:t> CE, Levine ER. 1991. A global data set of soil particle size properties. NASA Technical Memorandum, 4286.</a:t>
            </a:r>
            <a:endParaRPr lang="fr-CA" altLang="fr-FR" sz="1500" dirty="0" smtClean="0">
              <a:ea typeface="ＭＳ Ｐゴシック" pitchFamily="-109" charset="-128"/>
            </a:endParaRPr>
          </a:p>
          <a:p>
            <a:pPr lvl="1" algn="just"/>
            <a:endParaRPr lang="en-GB" altLang="fr-FR" sz="1600" dirty="0" smtClean="0">
              <a:ea typeface="ＭＳ Ｐゴシック" pitchFamily="-109" charset="-128"/>
            </a:endParaRPr>
          </a:p>
          <a:p>
            <a:endParaRPr lang="en-GB" altLang="fr-FR" dirty="0" smtClean="0">
              <a:ea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12775" y="2651125"/>
            <a:ext cx="7918450" cy="788988"/>
          </a:xfrm>
        </p:spPr>
        <p:txBody>
          <a:bodyPr/>
          <a:lstStyle/>
          <a:p>
            <a:r>
              <a:rPr lang="fr-CA" altLang="fr-FR" smtClean="0">
                <a:ea typeface="ＭＳ Ｐゴシック" pitchFamily="-109" charset="-128"/>
              </a:rPr>
              <a:t>TP #1</a:t>
            </a:r>
            <a:br>
              <a:rPr lang="fr-CA" altLang="fr-FR" smtClean="0">
                <a:ea typeface="ＭＳ Ｐゴシック" pitchFamily="-109" charset="-128"/>
              </a:rPr>
            </a:br>
            <a:r>
              <a:rPr lang="fr-CA" altLang="fr-FR" smtClean="0">
                <a:ea typeface="ＭＳ Ｐゴシック" pitchFamily="-109" charset="-128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Tout d’abord…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989013" y="2052638"/>
            <a:ext cx="7165975" cy="4081462"/>
          </a:xfrm>
        </p:spPr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Il faut comprendre ce qu’est CLASS</a:t>
            </a:r>
          </a:p>
          <a:p>
            <a:r>
              <a:rPr lang="en-GB" altLang="fr-FR" smtClean="0">
                <a:ea typeface="ＭＳ Ｐゴシック" pitchFamily="-109" charset="-128"/>
              </a:rPr>
              <a:t>Il faut comprendre ce qu’est le mode offline</a:t>
            </a:r>
          </a:p>
          <a:p>
            <a:r>
              <a:rPr lang="en-GB" altLang="fr-FR" smtClean="0">
                <a:ea typeface="ＭＳ Ｐゴシック" pitchFamily="-109" charset="-128"/>
              </a:rPr>
              <a:t>Il faut comprendre ce dont on a besoin pour effectuer une simulation de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CLASS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006475" y="1825625"/>
            <a:ext cx="7140575" cy="4752975"/>
          </a:xfrm>
        </p:spPr>
        <p:txBody>
          <a:bodyPr/>
          <a:lstStyle/>
          <a:p>
            <a:pPr algn="just"/>
            <a:r>
              <a:rPr lang="fr-CA" altLang="fr-FR" smtClean="0">
                <a:ea typeface="ＭＳ Ｐゴシック" pitchFamily="-109" charset="-128"/>
              </a:rPr>
              <a:t>Canadian Land Surface Scheme, version 3.5</a:t>
            </a:r>
          </a:p>
          <a:p>
            <a:pPr algn="just"/>
            <a:r>
              <a:rPr lang="fr-CA" altLang="fr-FR" smtClean="0">
                <a:ea typeface="ＭＳ Ｐゴシック" pitchFamily="-109" charset="-128"/>
              </a:rPr>
              <a:t>Modèle de surface: calcule de nombreuses variables reflétant l’état de la surface, des différentes couches du sol, et de la végétation en fonction de la météo.</a:t>
            </a:r>
          </a:p>
          <a:p>
            <a:pPr algn="just"/>
            <a:r>
              <a:rPr lang="fr-CA" altLang="fr-FR" smtClean="0">
                <a:ea typeface="ＭＳ Ｐゴシック" pitchFamily="-109" charset="-128"/>
              </a:rPr>
              <a:t>Références: </a:t>
            </a:r>
          </a:p>
          <a:p>
            <a:pPr lvl="1" algn="just"/>
            <a:r>
              <a:rPr lang="fr-CA" altLang="fr-FR" sz="1600" smtClean="0">
                <a:ea typeface="ＭＳ Ｐゴシック" pitchFamily="-109" charset="-128"/>
              </a:rPr>
              <a:t>Verseghy, D.L. 1991. </a:t>
            </a:r>
          </a:p>
          <a:p>
            <a:pPr lvl="1" algn="just"/>
            <a:r>
              <a:rPr lang="fr-CA" altLang="fr-FR" sz="1600" smtClean="0">
                <a:ea typeface="ＭＳ Ｐゴシック" pitchFamily="-109" charset="-128"/>
              </a:rPr>
              <a:t>Verseghy, D.L., et al. 1993. </a:t>
            </a:r>
          </a:p>
          <a:p>
            <a:pPr lvl="1" algn="just"/>
            <a:r>
              <a:rPr lang="fr-CA" altLang="fr-FR" sz="1600" smtClean="0">
                <a:ea typeface="ＭＳ Ｐゴシック" pitchFamily="-109" charset="-128"/>
              </a:rPr>
              <a:t>Verseghy, D.L. 2011.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0"/>
            <a:ext cx="533717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ZoneTexte 4"/>
          <p:cNvSpPr txBox="1">
            <a:spLocks noChangeArrowheads="1"/>
          </p:cNvSpPr>
          <p:nvPr/>
        </p:nvSpPr>
        <p:spPr bwMode="auto">
          <a:xfrm>
            <a:off x="7180263" y="5432425"/>
            <a:ext cx="1604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800">
                <a:solidFill>
                  <a:schemeClr val="accent2"/>
                </a:solidFill>
                <a:latin typeface="Arial" charset="0"/>
              </a:rPr>
              <a:t>Diagramme schématisé de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Simulation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Faire rouler un modèle, lancer une simu, lancer une run…</a:t>
            </a:r>
          </a:p>
          <a:p>
            <a:r>
              <a:rPr lang="en-GB" altLang="fr-FR" smtClean="0">
                <a:ea typeface="ＭＳ Ｐゴシック" pitchFamily="-109" charset="-128"/>
              </a:rPr>
              <a:t>Définition wikipedia: </a:t>
            </a:r>
            <a:r>
              <a:rPr lang="fr-FR" altLang="fr-FR" smtClean="0">
                <a:ea typeface="ＭＳ Ｐゴシック" pitchFamily="-109" charset="-128"/>
              </a:rPr>
              <a:t>La simulation informatique ou numérique désigne l'exécution d'un programme informatique sur un ordinateur ou réseau en vue de simuler un phénomène physique réel et complexe. Elle sert à étudier le fonctionnement et les propriétés d’un système modélisé ainsi qu’à en prédire son évolution.</a:t>
            </a:r>
            <a:endParaRPr lang="en-GB" altLang="fr-FR" smtClean="0">
              <a:ea typeface="ＭＳ Ｐゴシック" pitchFamily="-10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Mode couplé</a:t>
            </a:r>
          </a:p>
        </p:txBody>
      </p:sp>
      <p:sp>
        <p:nvSpPr>
          <p:cNvPr id="14339" name="ZoneTexte 3"/>
          <p:cNvSpPr txBox="1">
            <a:spLocks noChangeArrowheads="1"/>
          </p:cNvSpPr>
          <p:nvPr/>
        </p:nvSpPr>
        <p:spPr bwMode="auto">
          <a:xfrm>
            <a:off x="3867150" y="4543425"/>
            <a:ext cx="2100263" cy="646113"/>
          </a:xfrm>
          <a:prstGeom prst="rect">
            <a:avLst/>
          </a:prstGeom>
          <a:solidFill>
            <a:srgbClr val="FDE6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800">
                <a:solidFill>
                  <a:srgbClr val="54638C"/>
                </a:solidFill>
                <a:latin typeface="Arial" charset="0"/>
              </a:rPr>
              <a:t>CLASS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800">
                <a:solidFill>
                  <a:srgbClr val="54638C"/>
                </a:solidFill>
                <a:latin typeface="Arial" charset="0"/>
              </a:rPr>
              <a:t>Modèle de surface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867150" y="2343150"/>
            <a:ext cx="2100263" cy="646113"/>
          </a:xfrm>
          <a:prstGeom prst="rect">
            <a:avLst/>
          </a:prstGeom>
          <a:solidFill>
            <a:srgbClr val="FDE6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>
                <a:solidFill>
                  <a:srgbClr val="54638C"/>
                </a:solidFill>
                <a:latin typeface="Arial" charset="0"/>
              </a:rPr>
              <a:t>Modèle atmosphérique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918075" y="3273425"/>
            <a:ext cx="299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600">
                <a:solidFill>
                  <a:schemeClr val="accent2"/>
                </a:solidFill>
                <a:latin typeface="Arial" charset="0"/>
              </a:rPr>
              <a:t>Données météorologiques (Temp, precip, pression…)</a:t>
            </a:r>
          </a:p>
        </p:txBody>
      </p:sp>
      <p:cxnSp>
        <p:nvCxnSpPr>
          <p:cNvPr id="8" name="Connecteur droit avec flèche 7"/>
          <p:cNvCxnSpPr>
            <a:stCxn id="5" idx="2"/>
            <a:endCxn id="14339" idx="0"/>
          </p:cNvCxnSpPr>
          <p:nvPr/>
        </p:nvCxnSpPr>
        <p:spPr>
          <a:xfrm rot="5400000">
            <a:off x="4140200" y="3767138"/>
            <a:ext cx="15541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338763" y="5595938"/>
            <a:ext cx="257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600">
                <a:solidFill>
                  <a:schemeClr val="accent2"/>
                </a:solidFill>
                <a:latin typeface="Arial" charset="0"/>
              </a:rPr>
              <a:t>État de la surface, du sol, et de la végétation</a:t>
            </a:r>
          </a:p>
        </p:txBody>
      </p:sp>
      <p:cxnSp>
        <p:nvCxnSpPr>
          <p:cNvPr id="11" name="Forme 10"/>
          <p:cNvCxnSpPr>
            <a:stCxn id="14339" idx="2"/>
            <a:endCxn id="9" idx="1"/>
          </p:cNvCxnSpPr>
          <p:nvPr/>
        </p:nvCxnSpPr>
        <p:spPr>
          <a:xfrm rot="16200000" flipH="1">
            <a:off x="4779169" y="5328444"/>
            <a:ext cx="698500" cy="42068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25438" y="4454525"/>
            <a:ext cx="2786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600">
                <a:solidFill>
                  <a:schemeClr val="accent2"/>
                </a:solidFill>
                <a:latin typeface="Arial" charset="0"/>
              </a:rPr>
              <a:t>Champs géophysiques: état intitial de la surface, du sol et de la végétation</a:t>
            </a:r>
          </a:p>
        </p:txBody>
      </p:sp>
      <p:cxnSp>
        <p:nvCxnSpPr>
          <p:cNvPr id="14" name="Connecteur droit avec flèche 13"/>
          <p:cNvCxnSpPr>
            <a:stCxn id="12" idx="3"/>
            <a:endCxn id="14339" idx="1"/>
          </p:cNvCxnSpPr>
          <p:nvPr/>
        </p:nvCxnSpPr>
        <p:spPr>
          <a:xfrm flipV="1">
            <a:off x="3111500" y="4867275"/>
            <a:ext cx="7556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>
            <a:stCxn id="9" idx="3"/>
            <a:endCxn id="5" idx="3"/>
          </p:cNvCxnSpPr>
          <p:nvPr/>
        </p:nvCxnSpPr>
        <p:spPr>
          <a:xfrm flipH="1" flipV="1">
            <a:off x="5967413" y="2667000"/>
            <a:ext cx="1949450" cy="3221038"/>
          </a:xfrm>
          <a:prstGeom prst="bentConnector3">
            <a:avLst>
              <a:gd name="adj1" fmla="val -1172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>
                <a:ea typeface="ＭＳ Ｐゴシック" pitchFamily="-109" charset="-128"/>
              </a:rPr>
              <a:t>Mode offline</a:t>
            </a:r>
          </a:p>
        </p:txBody>
      </p:sp>
      <p:sp>
        <p:nvSpPr>
          <p:cNvPr id="15363" name="ZoneTexte 3"/>
          <p:cNvSpPr txBox="1">
            <a:spLocks noChangeArrowheads="1"/>
          </p:cNvSpPr>
          <p:nvPr/>
        </p:nvSpPr>
        <p:spPr bwMode="auto">
          <a:xfrm>
            <a:off x="3943350" y="4543425"/>
            <a:ext cx="2100263" cy="646113"/>
          </a:xfrm>
          <a:prstGeom prst="rect">
            <a:avLst/>
          </a:prstGeom>
          <a:solidFill>
            <a:srgbClr val="FDE6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800">
                <a:solidFill>
                  <a:srgbClr val="54638C"/>
                </a:solidFill>
                <a:latin typeface="Arial" charset="0"/>
              </a:rPr>
              <a:t>CLASS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800">
                <a:solidFill>
                  <a:srgbClr val="54638C"/>
                </a:solidFill>
                <a:latin typeface="Arial" charset="0"/>
              </a:rPr>
              <a:t>Modèle de surface</a:t>
            </a:r>
          </a:p>
        </p:txBody>
      </p:sp>
      <p:sp>
        <p:nvSpPr>
          <p:cNvPr id="15364" name="ZoneTexte 4"/>
          <p:cNvSpPr txBox="1">
            <a:spLocks noChangeArrowheads="1"/>
          </p:cNvSpPr>
          <p:nvPr/>
        </p:nvSpPr>
        <p:spPr bwMode="auto">
          <a:xfrm>
            <a:off x="3943350" y="2343150"/>
            <a:ext cx="2100263" cy="368300"/>
          </a:xfrm>
          <a:prstGeom prst="rect">
            <a:avLst/>
          </a:prstGeom>
          <a:solidFill>
            <a:srgbClr val="FDE6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800">
                <a:solidFill>
                  <a:srgbClr val="54638C"/>
                </a:solidFill>
                <a:latin typeface="Arial" charset="0"/>
              </a:rPr>
              <a:t>Modèle climatique</a:t>
            </a:r>
          </a:p>
        </p:txBody>
      </p:sp>
      <p:sp>
        <p:nvSpPr>
          <p:cNvPr id="15365" name="ZoneTexte 5"/>
          <p:cNvSpPr txBox="1">
            <a:spLocks noChangeArrowheads="1"/>
          </p:cNvSpPr>
          <p:nvPr/>
        </p:nvSpPr>
        <p:spPr bwMode="auto">
          <a:xfrm>
            <a:off x="4994275" y="3273425"/>
            <a:ext cx="299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600">
                <a:solidFill>
                  <a:schemeClr val="accent2"/>
                </a:solidFill>
                <a:latin typeface="Arial" charset="0"/>
              </a:rPr>
              <a:t>Données météorologiques (Temp, precip, pression…)</a:t>
            </a:r>
          </a:p>
        </p:txBody>
      </p:sp>
      <p:cxnSp>
        <p:nvCxnSpPr>
          <p:cNvPr id="8" name="Connecteur droit avec flèche 7"/>
          <p:cNvCxnSpPr>
            <a:stCxn id="15364" idx="2"/>
            <a:endCxn id="15363" idx="0"/>
          </p:cNvCxnSpPr>
          <p:nvPr/>
        </p:nvCxnSpPr>
        <p:spPr>
          <a:xfrm rot="5400000">
            <a:off x="4077494" y="3628232"/>
            <a:ext cx="18319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7" name="ZoneTexte 8"/>
          <p:cNvSpPr txBox="1">
            <a:spLocks noChangeArrowheads="1"/>
          </p:cNvSpPr>
          <p:nvPr/>
        </p:nvSpPr>
        <p:spPr bwMode="auto">
          <a:xfrm>
            <a:off x="5414963" y="5595938"/>
            <a:ext cx="257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600">
                <a:solidFill>
                  <a:schemeClr val="accent2"/>
                </a:solidFill>
                <a:latin typeface="Arial" charset="0"/>
              </a:rPr>
              <a:t>État de la surface, du sol, et de la végétation</a:t>
            </a:r>
          </a:p>
        </p:txBody>
      </p:sp>
      <p:cxnSp>
        <p:nvCxnSpPr>
          <p:cNvPr id="11" name="Forme 10"/>
          <p:cNvCxnSpPr>
            <a:stCxn id="15363" idx="2"/>
            <a:endCxn id="15367" idx="1"/>
          </p:cNvCxnSpPr>
          <p:nvPr/>
        </p:nvCxnSpPr>
        <p:spPr>
          <a:xfrm rot="16200000" flipH="1">
            <a:off x="4855369" y="5328444"/>
            <a:ext cx="698500" cy="42068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9" name="ZoneTexte 11"/>
          <p:cNvSpPr txBox="1">
            <a:spLocks noChangeArrowheads="1"/>
          </p:cNvSpPr>
          <p:nvPr/>
        </p:nvSpPr>
        <p:spPr bwMode="auto">
          <a:xfrm>
            <a:off x="401638" y="4454525"/>
            <a:ext cx="2786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 sz="22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 sz="2000"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2pPr>
            <a:lvl3pPr marL="10350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3pPr>
            <a:lvl4pPr indent="-336550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4pPr>
            <a:lvl5pPr marL="1720850" indent="-349250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5pPr>
            <a:lvl6pPr marL="21780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6pPr>
            <a:lvl7pPr marL="26352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7pPr>
            <a:lvl8pPr marL="30924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8pPr>
            <a:lvl9pPr marL="3549650" indent="-3492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-109" charset="2"/>
              <a:buChar char="Ü"/>
              <a:defRPr>
                <a:solidFill>
                  <a:schemeClr val="tx1"/>
                </a:solidFill>
                <a:latin typeface="Century Gothic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600">
                <a:solidFill>
                  <a:schemeClr val="accent2"/>
                </a:solidFill>
                <a:latin typeface="Arial" charset="0"/>
              </a:rPr>
              <a:t>Champs géophysiques: état intitial de la surface, du sol et de la végétation</a:t>
            </a:r>
          </a:p>
        </p:txBody>
      </p:sp>
      <p:cxnSp>
        <p:nvCxnSpPr>
          <p:cNvPr id="14" name="Connecteur droit avec flèche 13"/>
          <p:cNvCxnSpPr>
            <a:stCxn id="15369" idx="3"/>
            <a:endCxn id="15363" idx="1"/>
          </p:cNvCxnSpPr>
          <p:nvPr/>
        </p:nvCxnSpPr>
        <p:spPr>
          <a:xfrm flipV="1">
            <a:off x="3187700" y="4867275"/>
            <a:ext cx="7556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ultiplication 12"/>
          <p:cNvSpPr/>
          <p:nvPr/>
        </p:nvSpPr>
        <p:spPr>
          <a:xfrm>
            <a:off x="4377265" y="1960629"/>
            <a:ext cx="1231773" cy="106939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6" name="Connecteur en angle 15"/>
          <p:cNvCxnSpPr>
            <a:stCxn id="15365" idx="2"/>
            <a:endCxn id="15363" idx="0"/>
          </p:cNvCxnSpPr>
          <p:nvPr/>
        </p:nvCxnSpPr>
        <p:spPr>
          <a:xfrm rot="5400000">
            <a:off x="5401469" y="3450431"/>
            <a:ext cx="685800" cy="15001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15367" idx="3"/>
            <a:endCxn id="15364" idx="3"/>
          </p:cNvCxnSpPr>
          <p:nvPr/>
        </p:nvCxnSpPr>
        <p:spPr>
          <a:xfrm flipH="1" flipV="1">
            <a:off x="6043613" y="2527300"/>
            <a:ext cx="1949450" cy="3360738"/>
          </a:xfrm>
          <a:prstGeom prst="bentConnector3">
            <a:avLst>
              <a:gd name="adj1" fmla="val -1173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épuscule">
  <a:themeElements>
    <a:clrScheme name="Crépuscule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Crépuscule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Crépuscul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Crépuscule.thmx</Template>
  <TotalTime>4319</TotalTime>
  <Words>1601</Words>
  <Application>Microsoft Office PowerPoint</Application>
  <PresentationFormat>Affichage à l'écran (4:3)</PresentationFormat>
  <Paragraphs>204</Paragraphs>
  <Slides>21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ＭＳ Ｐゴシック</vt:lpstr>
      <vt:lpstr>Century Gothic</vt:lpstr>
      <vt:lpstr>Wingdings 2</vt:lpstr>
      <vt:lpstr>Calibri</vt:lpstr>
      <vt:lpstr>Times New Roman</vt:lpstr>
      <vt:lpstr>Cambria</vt:lpstr>
      <vt:lpstr>Andale Mono</vt:lpstr>
      <vt:lpstr>Crépuscule</vt:lpstr>
      <vt:lpstr>CLASS 3.5 en mode offline</vt:lpstr>
      <vt:lpstr>Objectif</vt:lpstr>
      <vt:lpstr>TP #1 Introduction</vt:lpstr>
      <vt:lpstr>Tout d’abord…</vt:lpstr>
      <vt:lpstr>CLASS</vt:lpstr>
      <vt:lpstr>Présentation PowerPoint</vt:lpstr>
      <vt:lpstr>Simulation</vt:lpstr>
      <vt:lpstr>Mode couplé</vt:lpstr>
      <vt:lpstr>Mode offline</vt:lpstr>
      <vt:lpstr>Données de forçage</vt:lpstr>
      <vt:lpstr>Ré-analyses</vt:lpstr>
      <vt:lpstr>ERA 40</vt:lpstr>
      <vt:lpstr>ERA-Interim</vt:lpstr>
      <vt:lpstr>Données de forçage</vt:lpstr>
      <vt:lpstr>Données de forçage</vt:lpstr>
      <vt:lpstr>Conditions initiales</vt:lpstr>
      <vt:lpstr>Données d’Initialisation (.INI)</vt:lpstr>
      <vt:lpstr>Champs initiales</vt:lpstr>
      <vt:lpstr>Données du sol (Soil_3lev)</vt:lpstr>
      <vt:lpstr>Matlab</vt:lpstr>
      <vt:lpstr>Références</vt:lpstr>
    </vt:vector>
  </TitlesOfParts>
  <Company>Centre Escer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3.5 en mode offline</dc:title>
  <dc:creator>Camille Garnaud</dc:creator>
  <cp:lastModifiedBy>monteiro_e</cp:lastModifiedBy>
  <cp:revision>57</cp:revision>
  <cp:lastPrinted>2013-03-12T17:00:21Z</cp:lastPrinted>
  <dcterms:created xsi:type="dcterms:W3CDTF">2014-11-12T21:25:20Z</dcterms:created>
  <dcterms:modified xsi:type="dcterms:W3CDTF">2015-09-18T15:47:05Z</dcterms:modified>
</cp:coreProperties>
</file>